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79" r:id="rId2"/>
  </p:sldMasterIdLst>
  <p:notesMasterIdLst>
    <p:notesMasterId r:id="rId38"/>
  </p:notesMasterIdLst>
  <p:sldIdLst>
    <p:sldId id="328" r:id="rId3"/>
    <p:sldId id="263" r:id="rId4"/>
    <p:sldId id="318" r:id="rId5"/>
    <p:sldId id="333" r:id="rId6"/>
    <p:sldId id="286" r:id="rId7"/>
    <p:sldId id="320" r:id="rId8"/>
    <p:sldId id="301" r:id="rId9"/>
    <p:sldId id="322" r:id="rId10"/>
    <p:sldId id="324" r:id="rId11"/>
    <p:sldId id="323" r:id="rId12"/>
    <p:sldId id="327" r:id="rId13"/>
    <p:sldId id="321" r:id="rId14"/>
    <p:sldId id="335" r:id="rId15"/>
    <p:sldId id="336" r:id="rId16"/>
    <p:sldId id="337" r:id="rId17"/>
    <p:sldId id="338" r:id="rId18"/>
    <p:sldId id="325" r:id="rId19"/>
    <p:sldId id="330" r:id="rId20"/>
    <p:sldId id="340" r:id="rId21"/>
    <p:sldId id="339" r:id="rId22"/>
    <p:sldId id="341" r:id="rId23"/>
    <p:sldId id="342" r:id="rId24"/>
    <p:sldId id="334" r:id="rId25"/>
    <p:sldId id="344" r:id="rId26"/>
    <p:sldId id="345" r:id="rId27"/>
    <p:sldId id="343" r:id="rId28"/>
    <p:sldId id="331" r:id="rId29"/>
    <p:sldId id="346" r:id="rId30"/>
    <p:sldId id="347" r:id="rId31"/>
    <p:sldId id="332" r:id="rId32"/>
    <p:sldId id="348" r:id="rId33"/>
    <p:sldId id="349" r:id="rId34"/>
    <p:sldId id="350" r:id="rId35"/>
    <p:sldId id="316" r:id="rId36"/>
    <p:sldId id="329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575"/>
    <a:srgbClr val="62AB7D"/>
    <a:srgbClr val="FFB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7" autoAdjust="0"/>
    <p:restoredTop sz="86542"/>
  </p:normalViewPr>
  <p:slideViewPr>
    <p:cSldViewPr snapToGrid="0" snapToObjects="1" showGuides="1">
      <p:cViewPr varScale="1">
        <p:scale>
          <a:sx n="174" d="100"/>
          <a:sy n="174" d="100"/>
        </p:scale>
        <p:origin x="150" y="8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76ABD-C746-5F4A-ABB8-FF5F9E1789F6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D1F925-BFA2-264B-AE5B-B090631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5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.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74000" y="774000"/>
            <a:ext cx="10666800" cy="3479976"/>
          </a:xfrm>
        </p:spPr>
        <p:txBody>
          <a:bodyPr anchor="b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74000" y="4253976"/>
            <a:ext cx="10666800" cy="1346724"/>
          </a:xfrm>
        </p:spPr>
        <p:txBody>
          <a:bodyPr/>
          <a:lstStyle>
            <a:lvl1pPr marL="0" indent="0" algn="ctr">
              <a:buNone/>
              <a:defRPr sz="24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Version</a:t>
            </a:r>
          </a:p>
          <a:p>
            <a:r>
              <a:rPr lang="en-US" dirty="0"/>
              <a:t>Place and Date</a:t>
            </a:r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728" y="5797813"/>
            <a:ext cx="2511555" cy="84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34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>
            <a:fillRect/>
          </a:stretch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  <p:sp>
        <p:nvSpPr>
          <p:cNvPr id="6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-4875"/>
            <a:ext cx="5293895" cy="6858000"/>
          </a:xfrm>
          <a:noFill/>
        </p:spPr>
        <p:txBody>
          <a:bodyPr anchor="ctr"/>
          <a:lstStyle>
            <a:lvl2pPr>
              <a:defRPr sz="1800"/>
            </a:lvl2pPr>
          </a:lstStyle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>
                <a:solidFill>
                  <a:schemeClr val="bg1"/>
                </a:solidFill>
              </a:rPr>
              <a:t>01. Microservices och </a:t>
            </a:r>
            <a:br>
              <a:rPr lang="sv-SE" sz="2000" b="1" dirty="0">
                <a:solidFill>
                  <a:schemeClr val="bg1"/>
                </a:solidFill>
              </a:rPr>
            </a:br>
            <a:r>
              <a:rPr lang="sv-SE" sz="2000" b="1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Om Azure Resource Manager (ARM)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Jobba med ARM Templates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Deployment till Azure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8182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tshållare för bild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>
            <a:fillRect/>
          </a:stretch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  <p:sp>
        <p:nvSpPr>
          <p:cNvPr id="7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778897"/>
            <a:ext cx="5293895" cy="6858000"/>
          </a:xfrm>
          <a:noFill/>
        </p:spPr>
        <p:txBody>
          <a:bodyPr anchor="ctr"/>
          <a:lstStyle>
            <a:lvl2pPr>
              <a:defRPr sz="1800"/>
            </a:lvl2pPr>
          </a:lstStyle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>
                <a:solidFill>
                  <a:schemeClr val="bg1"/>
                </a:solidFill>
              </a:rPr>
              <a:t>01. Microservices och </a:t>
            </a:r>
            <a:br>
              <a:rPr lang="sv-SE" sz="2000" b="1" dirty="0">
                <a:solidFill>
                  <a:schemeClr val="bg1"/>
                </a:solidFill>
              </a:rPr>
            </a:br>
            <a:r>
              <a:rPr lang="sv-SE" sz="2000" b="1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Om Azure Resource Manager (ARM)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Jobba med ARM Templates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Deployment till Azure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2460147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bild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>
            <a:fillRect/>
          </a:stretch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  <p:sp>
        <p:nvSpPr>
          <p:cNvPr id="7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-4875"/>
            <a:ext cx="5293895" cy="6858000"/>
          </a:xfrm>
          <a:noFill/>
        </p:spPr>
        <p:txBody>
          <a:bodyPr anchor="ctr"/>
          <a:lstStyle>
            <a:lvl2pPr>
              <a:defRPr sz="1800"/>
            </a:lvl2pPr>
          </a:lstStyle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>
                <a:solidFill>
                  <a:schemeClr val="bg1"/>
                </a:solidFill>
              </a:rPr>
              <a:t>01. Microservices och </a:t>
            </a:r>
            <a:br>
              <a:rPr lang="sv-SE" sz="2000" b="1" dirty="0">
                <a:solidFill>
                  <a:schemeClr val="bg1"/>
                </a:solidFill>
              </a:rPr>
            </a:br>
            <a:r>
              <a:rPr lang="sv-SE" sz="2000" b="1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Om Azure Resource Manager (ARM)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Jobba med ARM Templates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Deployment till Azure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4189382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 Title and Content -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74700" y="1585914"/>
            <a:ext cx="10668000" cy="419258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 marL="685800" indent="-228600">
              <a:lnSpc>
                <a:spcPct val="150000"/>
              </a:lnSpc>
              <a:buFont typeface="LucidaGrande" charset="0"/>
              <a:buChar char="-"/>
              <a:defRPr baseline="0"/>
            </a:lvl2pPr>
            <a:lvl3pPr>
              <a:lnSpc>
                <a:spcPct val="150000"/>
              </a:lnSpc>
              <a:defRPr sz="12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  <a:lvl6pPr marL="2286000" indent="0">
              <a:buFontTx/>
              <a:buNone/>
              <a:defRPr sz="1200" baseline="0"/>
            </a:lvl6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altLang="sv-SE" dirty="0"/>
              <a:t>Fifth level</a:t>
            </a:r>
          </a:p>
        </p:txBody>
      </p:sp>
      <p:sp>
        <p:nvSpPr>
          <p:cNvPr id="7" name="Platshållare för rubrik 1"/>
          <p:cNvSpPr>
            <a:spLocks noGrp="1"/>
          </p:cNvSpPr>
          <p:nvPr>
            <p:ph type="title" hasCustomPrompt="1"/>
          </p:nvPr>
        </p:nvSpPr>
        <p:spPr bwMode="auto">
          <a:xfrm>
            <a:off x="774700" y="641351"/>
            <a:ext cx="10650538" cy="804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19" rIns="91438" bIns="45719" numCol="1" anchor="b" anchorCtr="0" compatLnSpc="1">
            <a:prstTxWarp prst="textNoShape">
              <a:avLst/>
            </a:prstTxWarp>
          </a:bodyPr>
          <a:lstStyle>
            <a:lvl1pPr>
              <a:defRPr baseline="0"/>
            </a:lvl1pPr>
          </a:lstStyle>
          <a:p>
            <a:pPr lvl="0"/>
            <a:r>
              <a:rPr lang="en-US" altLang="sv-SE" dirty="0"/>
              <a:t>Click to add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 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 hasCustomPrompt="1"/>
          </p:nvPr>
        </p:nvSpPr>
        <p:spPr>
          <a:xfrm>
            <a:off x="5293895" y="0"/>
            <a:ext cx="6898105" cy="6858000"/>
          </a:xfrm>
        </p:spPr>
        <p:txBody>
          <a:bodyPr/>
          <a:lstStyle/>
          <a:p>
            <a:r>
              <a:rPr lang="en-US" dirty="0"/>
              <a:t>Picture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0" y="0"/>
            <a:ext cx="5293895" cy="685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96978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 Picture -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 Title and Content -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74700" y="774000"/>
            <a:ext cx="5321300" cy="571500"/>
          </a:xfrm>
        </p:spPr>
        <p:txBody>
          <a:bodyPr lIns="0" tIns="0" rIns="0" bIns="0"/>
          <a:lstStyle/>
          <a:p>
            <a:r>
              <a:rPr lang="en-US" dirty="0"/>
              <a:t>Short title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774700" y="1600200"/>
            <a:ext cx="5321300" cy="4178301"/>
          </a:xfrm>
        </p:spPr>
        <p:txBody>
          <a:bodyPr lIns="0" tIns="0" rIns="0" bIns="0"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 sz="12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 hasCustomPrompt="1"/>
          </p:nvPr>
        </p:nvSpPr>
        <p:spPr>
          <a:xfrm>
            <a:off x="6851650" y="0"/>
            <a:ext cx="5340350" cy="6858000"/>
          </a:xfrm>
        </p:spPr>
        <p:txBody>
          <a:bodyPr/>
          <a:lstStyle/>
          <a:p>
            <a:r>
              <a:rPr lang="en-US" dirty="0"/>
              <a:t>Picture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 Title and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74700" y="774000"/>
            <a:ext cx="4565650" cy="5715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Short title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8038214" y="765176"/>
            <a:ext cx="3387024" cy="1771200"/>
          </a:xfrm>
          <a:noFill/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1pPr>
            <a:lvl2pPr marL="4572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2pPr>
            <a:lvl3pPr marL="9144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3pPr>
            <a:lvl4pPr marL="13716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4pPr>
            <a:lvl5pPr marL="18288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095999" y="765175"/>
            <a:ext cx="1771200" cy="1771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038214" y="2543400"/>
            <a:ext cx="3387024" cy="1771200"/>
          </a:xfrm>
          <a:noFill/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1pPr>
            <a:lvl2pPr marL="4572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2pPr>
            <a:lvl3pPr marL="9144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3pPr>
            <a:lvl4pPr marL="13716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4pPr>
            <a:lvl5pPr marL="18288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6096000" y="2543400"/>
            <a:ext cx="1771200" cy="1771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6" hasCustomPrompt="1"/>
          </p:nvPr>
        </p:nvSpPr>
        <p:spPr>
          <a:xfrm>
            <a:off x="8038214" y="4318000"/>
            <a:ext cx="3387024" cy="1771200"/>
          </a:xfrm>
          <a:noFill/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1pPr>
            <a:lvl2pPr marL="4572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2pPr>
            <a:lvl3pPr marL="9144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3pPr>
            <a:lvl4pPr marL="13716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4pPr>
            <a:lvl5pPr marL="18288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6095999" y="4317999"/>
            <a:ext cx="1771200" cy="1771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2708974" y="2543400"/>
            <a:ext cx="3387025" cy="1771200"/>
          </a:xfrm>
          <a:noFill/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1pPr>
            <a:lvl2pPr marL="4572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2pPr>
            <a:lvl3pPr marL="9144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3pPr>
            <a:lvl4pPr marL="13716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4pPr>
            <a:lvl5pPr marL="18288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Picture Placeholder 10"/>
          <p:cNvSpPr>
            <a:spLocks noGrp="1"/>
          </p:cNvSpPr>
          <p:nvPr>
            <p:ph type="pic" sz="quarter" idx="19"/>
          </p:nvPr>
        </p:nvSpPr>
        <p:spPr>
          <a:xfrm>
            <a:off x="766761" y="2543400"/>
            <a:ext cx="1771200" cy="1771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20" hasCustomPrompt="1"/>
          </p:nvPr>
        </p:nvSpPr>
        <p:spPr>
          <a:xfrm>
            <a:off x="2708974" y="4318000"/>
            <a:ext cx="3387025" cy="1771200"/>
          </a:xfrm>
          <a:noFill/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1pPr>
            <a:lvl2pPr marL="4572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2pPr>
            <a:lvl3pPr marL="9144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3pPr>
            <a:lvl4pPr marL="13716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4pPr>
            <a:lvl5pPr marL="1828800" indent="0">
              <a:lnSpc>
                <a:spcPct val="130000"/>
              </a:lnSpc>
              <a:buNone/>
              <a:defRPr sz="1400">
                <a:ln>
                  <a:noFill/>
                </a:ln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Picture Placeholder 10"/>
          <p:cNvSpPr>
            <a:spLocks noGrp="1"/>
          </p:cNvSpPr>
          <p:nvPr>
            <p:ph type="pic" sz="quarter" idx="21"/>
          </p:nvPr>
        </p:nvSpPr>
        <p:spPr>
          <a:xfrm>
            <a:off x="766760" y="4317999"/>
            <a:ext cx="1771200" cy="1771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 Title and Content layout with Kic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774700" y="1614488"/>
            <a:ext cx="10668000" cy="4164013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 baseline="0"/>
            </a:lvl2pPr>
            <a:lvl3pPr>
              <a:lnSpc>
                <a:spcPct val="150000"/>
              </a:lnSpc>
              <a:defRPr sz="12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  <a:lvl6pPr marL="2286000" indent="0">
              <a:buFontTx/>
              <a:buNone/>
              <a:defRPr sz="1200" baseline="0"/>
            </a:lvl6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altLang="sv-SE" dirty="0"/>
              <a:t>Fifth level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66800" y="340659"/>
            <a:ext cx="10668000" cy="997641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56297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8.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187393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0"/>
            <a:ext cx="5293895" cy="6858000"/>
          </a:xfrm>
          <a:noFill/>
        </p:spPr>
        <p:txBody>
          <a:bodyPr anchor="ctr"/>
          <a:lstStyle/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>
                <a:solidFill>
                  <a:schemeClr val="bg1"/>
                </a:solidFill>
              </a:rPr>
              <a:t>01. Microservices och </a:t>
            </a:r>
            <a:br>
              <a:rPr lang="sv-SE" sz="2000" b="1" dirty="0">
                <a:solidFill>
                  <a:schemeClr val="bg1"/>
                </a:solidFill>
              </a:rPr>
            </a:br>
            <a:r>
              <a:rPr lang="sv-SE" sz="2000" b="1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Om Azure Resource Manager (ARM)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Jobba med ARM Templates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Deployment till Azure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</p:txBody>
      </p:sp>
      <p:pic>
        <p:nvPicPr>
          <p:cNvPr id="7" name="Platshållare för bild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>
            <a:fillRect/>
          </a:stretch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7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.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74700" y="1633121"/>
            <a:ext cx="5181600" cy="4351338"/>
          </a:xfrm>
        </p:spPr>
        <p:txBody>
          <a:bodyPr/>
          <a:lstStyle>
            <a:lvl5pPr>
              <a:defRPr sz="1200"/>
            </a:lvl5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43638" y="1633121"/>
            <a:ext cx="5181600" cy="4351338"/>
          </a:xfrm>
        </p:spPr>
        <p:txBody>
          <a:bodyPr/>
          <a:lstStyle>
            <a:lvl5pPr>
              <a:defRPr sz="1200"/>
            </a:lvl5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latshållare för rubrik 1"/>
          <p:cNvSpPr>
            <a:spLocks noGrp="1"/>
          </p:cNvSpPr>
          <p:nvPr>
            <p:ph type="title" hasCustomPrompt="1"/>
          </p:nvPr>
        </p:nvSpPr>
        <p:spPr bwMode="auto">
          <a:xfrm>
            <a:off x="539750" y="641351"/>
            <a:ext cx="1088548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19" rIns="91438" bIns="45719" numCol="1" anchor="b" anchorCtr="0" compatLnSpc="1">
            <a:prstTxWarp prst="textNoShape">
              <a:avLst/>
            </a:prstTxWarp>
          </a:bodyPr>
          <a:lstStyle>
            <a:lvl1pPr>
              <a:defRPr baseline="0"/>
            </a:lvl1pPr>
          </a:lstStyle>
          <a:p>
            <a:pPr lvl="0"/>
            <a:r>
              <a:rPr lang="en-US" altLang="sv-SE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71420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.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00100" y="1736246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00100" y="2743200"/>
            <a:ext cx="5157787" cy="3446463"/>
          </a:xfrm>
        </p:spPr>
        <p:txBody>
          <a:bodyPr/>
          <a:lstStyle>
            <a:lvl5pPr>
              <a:defRPr sz="1200"/>
            </a:lvl5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42050" y="1736246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42050" y="2743200"/>
            <a:ext cx="5183188" cy="3446463"/>
          </a:xfrm>
        </p:spPr>
        <p:txBody>
          <a:bodyPr/>
          <a:lstStyle>
            <a:lvl5pPr>
              <a:defRPr sz="1200"/>
            </a:lvl5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latshållare för rubrik 1"/>
          <p:cNvSpPr>
            <a:spLocks noGrp="1"/>
          </p:cNvSpPr>
          <p:nvPr>
            <p:ph type="title" hasCustomPrompt="1"/>
          </p:nvPr>
        </p:nvSpPr>
        <p:spPr bwMode="auto">
          <a:xfrm>
            <a:off x="539750" y="641351"/>
            <a:ext cx="1088548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19" rIns="91438" bIns="45719" numCol="1" anchor="b" anchorCtr="0" compatLnSpc="1">
            <a:prstTxWarp prst="textNoShape">
              <a:avLst/>
            </a:prstTxWarp>
          </a:bodyPr>
          <a:lstStyle>
            <a:lvl1pPr>
              <a:defRPr baseline="0"/>
            </a:lvl1pPr>
          </a:lstStyle>
          <a:p>
            <a:pPr lvl="0"/>
            <a:r>
              <a:rPr lang="en-US" altLang="sv-SE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1398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.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rubrik 1"/>
          <p:cNvSpPr>
            <a:spLocks noGrp="1"/>
          </p:cNvSpPr>
          <p:nvPr>
            <p:ph type="title" hasCustomPrompt="1"/>
          </p:nvPr>
        </p:nvSpPr>
        <p:spPr bwMode="auto">
          <a:xfrm>
            <a:off x="539750" y="641351"/>
            <a:ext cx="1088548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19" rIns="91438" bIns="45719" numCol="1" anchor="b" anchorCtr="0" compatLnSpc="1">
            <a:prstTxWarp prst="textNoShape">
              <a:avLst/>
            </a:prstTxWarp>
          </a:bodyPr>
          <a:lstStyle>
            <a:lvl1pPr>
              <a:defRPr baseline="0"/>
            </a:lvl1pPr>
          </a:lstStyle>
          <a:p>
            <a:pPr lvl="0"/>
            <a:r>
              <a:rPr lang="en-US" altLang="sv-SE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80126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2.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13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0053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8438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>
            <a:fillRect/>
          </a:stretch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  <p:sp>
        <p:nvSpPr>
          <p:cNvPr id="6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1625"/>
            <a:ext cx="5293895" cy="6858000"/>
          </a:xfrm>
          <a:noFill/>
        </p:spPr>
        <p:txBody>
          <a:bodyPr anchor="ctr"/>
          <a:lstStyle/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>
                <a:solidFill>
                  <a:schemeClr val="bg1"/>
                </a:solidFill>
              </a:rPr>
              <a:t>01. Microservices och </a:t>
            </a:r>
            <a:br>
              <a:rPr lang="sv-SE" sz="2000" b="1" dirty="0">
                <a:solidFill>
                  <a:schemeClr val="bg1"/>
                </a:solidFill>
              </a:rPr>
            </a:br>
            <a:r>
              <a:rPr lang="sv-SE" sz="2000" b="1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Om Azure Resource Manager (ARM)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Jobba med ARM Templates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Deployment till Azure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4118203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tshållare för 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>
            <a:fillRect/>
          </a:stretch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  <p:sp>
        <p:nvSpPr>
          <p:cNvPr id="9" name="Platshållare för innehåll 3"/>
          <p:cNvSpPr>
            <a:spLocks noGrp="1"/>
          </p:cNvSpPr>
          <p:nvPr>
            <p:ph idx="4294967295" hasCustomPrompt="1"/>
          </p:nvPr>
        </p:nvSpPr>
        <p:spPr>
          <a:xfrm>
            <a:off x="0" y="0"/>
            <a:ext cx="5293895" cy="6858000"/>
          </a:xfrm>
          <a:noFill/>
        </p:spPr>
        <p:txBody>
          <a:bodyPr anchor="ctr"/>
          <a:lstStyle>
            <a:lvl2pPr>
              <a:defRPr sz="2000" b="0"/>
            </a:lvl2pPr>
          </a:lstStyle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01. Microservices och </a:t>
            </a:r>
            <a:br>
              <a:rPr lang="sv-SE" sz="1800" dirty="0">
                <a:solidFill>
                  <a:schemeClr val="bg1"/>
                </a:solidFill>
              </a:rPr>
            </a:br>
            <a:r>
              <a:rPr lang="sv-SE" sz="1800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b="1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Om Azure Resource Manager (ARM)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Jobba med ARM Templates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Deployment till Azure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endParaRPr lang="sv-SE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8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-4875"/>
            <a:ext cx="5293895" cy="6858000"/>
          </a:xfrm>
          <a:noFill/>
        </p:spPr>
        <p:txBody>
          <a:bodyPr anchor="ctr"/>
          <a:lstStyle>
            <a:lvl2pPr>
              <a:defRPr sz="1800"/>
            </a:lvl2pPr>
          </a:lstStyle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>
                <a:solidFill>
                  <a:schemeClr val="bg1"/>
                </a:solidFill>
              </a:rPr>
              <a:t>01. Microservices och </a:t>
            </a:r>
            <a:br>
              <a:rPr lang="sv-SE" sz="2000" b="1" dirty="0">
                <a:solidFill>
                  <a:schemeClr val="bg1"/>
                </a:solidFill>
              </a:rPr>
            </a:br>
            <a:r>
              <a:rPr lang="sv-SE" sz="2000" b="1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Om Azure Resource Manager (ARM)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Jobba med ARM Templates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Deployment till Azure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</p:txBody>
      </p:sp>
      <p:pic>
        <p:nvPicPr>
          <p:cNvPr id="7" name="Platshållare för 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>
            <a:fillRect/>
          </a:stretch>
        </p:blipFill>
        <p:spPr>
          <a:xfrm>
            <a:off x="5293895" y="-1625"/>
            <a:ext cx="68981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96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tshållare för 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>
            <a:fillRect/>
          </a:stretch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  <p:sp>
        <p:nvSpPr>
          <p:cNvPr id="8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-4875"/>
            <a:ext cx="5293895" cy="6858000"/>
          </a:xfrm>
          <a:noFill/>
        </p:spPr>
        <p:txBody>
          <a:bodyPr anchor="ctr"/>
          <a:lstStyle>
            <a:lvl2pPr>
              <a:defRPr sz="1800"/>
            </a:lvl2pPr>
          </a:lstStyle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>
                <a:solidFill>
                  <a:schemeClr val="bg1"/>
                </a:solidFill>
              </a:rPr>
              <a:t>01. Microservices och </a:t>
            </a:r>
            <a:br>
              <a:rPr lang="sv-SE" sz="2000" b="1" dirty="0">
                <a:solidFill>
                  <a:schemeClr val="bg1"/>
                </a:solidFill>
              </a:rPr>
            </a:br>
            <a:r>
              <a:rPr lang="sv-SE" sz="2000" b="1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Om Azure Resource Manager (ARM)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Jobba med ARM Templates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Deployment till Azure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208142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tshållare för 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>
            <a:fillRect/>
          </a:stretch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  <p:sp>
        <p:nvSpPr>
          <p:cNvPr id="10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-4875"/>
            <a:ext cx="5293895" cy="6858000"/>
          </a:xfrm>
          <a:noFill/>
        </p:spPr>
        <p:txBody>
          <a:bodyPr anchor="ctr"/>
          <a:lstStyle>
            <a:lvl2pPr>
              <a:defRPr sz="1800"/>
            </a:lvl2pPr>
          </a:lstStyle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>
                <a:solidFill>
                  <a:schemeClr val="bg1"/>
                </a:solidFill>
              </a:rPr>
              <a:t>01. Microservices och </a:t>
            </a:r>
            <a:br>
              <a:rPr lang="sv-SE" sz="2000" b="1" dirty="0">
                <a:solidFill>
                  <a:schemeClr val="bg1"/>
                </a:solidFill>
              </a:rPr>
            </a:br>
            <a:r>
              <a:rPr lang="sv-SE" sz="2000" b="1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Om Azure Resource Manager (ARM)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Jobba med ARM Templates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Deployment till Azure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814655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bild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>
            <a:fillRect/>
          </a:stretch>
        </p:blipFill>
        <p:spPr>
          <a:xfrm>
            <a:off x="5293894" y="0"/>
            <a:ext cx="6898105" cy="6858000"/>
          </a:xfrm>
          <a:prstGeom prst="rect">
            <a:avLst/>
          </a:prstGeom>
        </p:spPr>
      </p:pic>
      <p:sp>
        <p:nvSpPr>
          <p:cNvPr id="6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-4875"/>
            <a:ext cx="5293895" cy="6858000"/>
          </a:xfrm>
          <a:noFill/>
        </p:spPr>
        <p:txBody>
          <a:bodyPr anchor="ctr"/>
          <a:lstStyle>
            <a:lvl2pPr>
              <a:defRPr sz="1800"/>
            </a:lvl2pPr>
          </a:lstStyle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>
                <a:solidFill>
                  <a:schemeClr val="bg1"/>
                </a:solidFill>
              </a:rPr>
              <a:t>01. Microservices och </a:t>
            </a:r>
            <a:br>
              <a:rPr lang="sv-SE" sz="2000" b="1" dirty="0">
                <a:solidFill>
                  <a:schemeClr val="bg1"/>
                </a:solidFill>
              </a:rPr>
            </a:br>
            <a:r>
              <a:rPr lang="sv-SE" sz="2000" b="1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Om Azure Resource Manager (ARM)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Jobba med ARM Templates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Deployment till Azure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3247819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>
            <a:fillRect/>
          </a:stretch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  <p:sp>
        <p:nvSpPr>
          <p:cNvPr id="6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-4875"/>
            <a:ext cx="5293895" cy="6858000"/>
          </a:xfrm>
          <a:noFill/>
        </p:spPr>
        <p:txBody>
          <a:bodyPr anchor="ctr"/>
          <a:lstStyle>
            <a:lvl2pPr>
              <a:defRPr sz="1800"/>
            </a:lvl2pPr>
          </a:lstStyle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>
                <a:solidFill>
                  <a:schemeClr val="bg1"/>
                </a:solidFill>
              </a:rPr>
              <a:t>01. Microservices och </a:t>
            </a:r>
            <a:br>
              <a:rPr lang="sv-SE" sz="2000" b="1" dirty="0">
                <a:solidFill>
                  <a:schemeClr val="bg1"/>
                </a:solidFill>
              </a:rPr>
            </a:br>
            <a:r>
              <a:rPr lang="sv-SE" sz="2000" b="1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Om Azure Resource Manager (ARM)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Jobba med ARM Templates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Deployment till Azure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381321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objekt 4"/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1" y="6240261"/>
            <a:ext cx="1246604" cy="41783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6800" y="340659"/>
            <a:ext cx="10668000" cy="997641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4700" y="1614488"/>
            <a:ext cx="10668000" cy="416401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Second level</a:t>
            </a:r>
          </a:p>
          <a:p>
            <a:pPr marL="1374775" marR="0" lvl="3" indent="-227013" algn="l" defTabSz="912813" rtl="0" eaLnBrk="0" fontAlgn="base" latinLnBrk="0" hangingPunct="0">
              <a:lnSpc>
                <a:spcPct val="100000"/>
              </a:lnSpc>
              <a:spcBef>
                <a:spcPts val="388"/>
              </a:spcBef>
              <a:spcAft>
                <a:spcPct val="0"/>
              </a:spcAft>
              <a:buClr>
                <a:srgbClr val="04617B"/>
              </a:buClr>
              <a:buSzTx/>
              <a:buFont typeface="Arial" charset="0"/>
              <a:buChar char="–"/>
              <a:tabLst/>
              <a:defRPr/>
            </a:pPr>
            <a:r>
              <a:rPr kumimoji="0" lang="en-US" alt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"/>
                <a:cs typeface=""/>
              </a:rPr>
              <a:t>Third level</a:t>
            </a:r>
          </a:p>
          <a:p>
            <a:pPr marL="2057400" marR="0" lvl="4" indent="-231775" algn="l" defTabSz="912813" rtl="0" eaLnBrk="0" fontAlgn="base" latinLnBrk="0" hangingPunct="0">
              <a:lnSpc>
                <a:spcPct val="100000"/>
              </a:lnSpc>
              <a:spcBef>
                <a:spcPts val="388"/>
              </a:spcBef>
              <a:spcAft>
                <a:spcPct val="0"/>
              </a:spcAft>
              <a:buClr>
                <a:srgbClr val="04617B"/>
              </a:buClr>
              <a:buSzTx/>
              <a:buFont typeface="Arial" charset="0"/>
              <a:buChar char="–"/>
              <a:tabLst/>
              <a:defRPr/>
            </a:pPr>
            <a:r>
              <a:rPr kumimoji="0" lang="en-US" alt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"/>
                <a:cs typeface=""/>
              </a:rPr>
              <a:t>Fourth level</a:t>
            </a:r>
          </a:p>
          <a:p>
            <a:pPr marL="2514600" marR="0" lvl="5" indent="-228600" algn="l" defTabSz="912813" rtl="0" eaLnBrk="0" fontAlgn="base" latinLnBrk="0" hangingPunct="0">
              <a:lnSpc>
                <a:spcPct val="100000"/>
              </a:lnSpc>
              <a:spcBef>
                <a:spcPts val="388"/>
              </a:spcBef>
              <a:spcAft>
                <a:spcPct val="0"/>
              </a:spcAft>
              <a:buClr>
                <a:srgbClr val="04617B"/>
              </a:buClr>
              <a:buSzTx/>
              <a:buFont typeface="Arial" charset="0"/>
              <a:buChar char="–"/>
              <a:tabLst/>
              <a:defRPr/>
            </a:pPr>
            <a:r>
              <a:rPr kumimoji="0" lang="en-US" alt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"/>
                <a:cs typeface="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8418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61" r:id="rId13"/>
    <p:sldLayoutId id="2147483650" r:id="rId14"/>
    <p:sldLayoutId id="2147483663" r:id="rId15"/>
    <p:sldLayoutId id="2147483662" r:id="rId16"/>
    <p:sldLayoutId id="2147483664" r:id="rId17"/>
    <p:sldLayoutId id="2147483666" r:id="rId18"/>
    <p:sldLayoutId id="2147483651" r:id="rId19"/>
    <p:sldLayoutId id="2147483652" r:id="rId20"/>
    <p:sldLayoutId id="2147483653" r:id="rId21"/>
    <p:sldLayoutId id="2147483665" r:id="rId22"/>
    <p:sldLayoutId id="2147483655" r:id="rId23"/>
    <p:sldLayoutId id="2147483678" r:id="rId24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chemeClr val="bg1"/>
          </a:solidFill>
          <a:latin typeface="Arial Bold" charset="0"/>
          <a:ea typeface="Gotham HTF" charset="0"/>
          <a:cs typeface="Gotham HTF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Wingdings" charset="2"/>
        <a:buChar char="§"/>
        <a:defRPr sz="1800" kern="1200" baseline="0">
          <a:solidFill>
            <a:schemeClr val="bg1"/>
          </a:solidFill>
          <a:latin typeface="arial" charset="0"/>
          <a:ea typeface="Gotham HTF Book" charset="0"/>
          <a:cs typeface="Gotham HTF Book" charset="0"/>
        </a:defRPr>
      </a:lvl1pPr>
      <a:lvl2pPr marL="685800" indent="-228600" algn="l" defTabSz="914400" rtl="0" eaLnBrk="1" latinLnBrk="0" hangingPunct="1">
        <a:lnSpc>
          <a:spcPct val="130000"/>
        </a:lnSpc>
        <a:spcBef>
          <a:spcPts val="500"/>
        </a:spcBef>
        <a:buFont typeface="Wingdings" charset="2"/>
        <a:buChar char="§"/>
        <a:defRPr sz="1600" kern="1200" baseline="0">
          <a:solidFill>
            <a:schemeClr val="bg1"/>
          </a:solidFill>
          <a:latin typeface="arial" charset="0"/>
          <a:ea typeface="Gotham HTF Book" charset="0"/>
          <a:cs typeface="Gotham HTF Book" charset="0"/>
        </a:defRPr>
      </a:lvl2pPr>
      <a:lvl3pPr marL="912813" marR="0" indent="-227013" algn="l" defTabSz="912813" rtl="0" eaLnBrk="1" fontAlgn="base" latinLnBrk="0" hangingPunct="1">
        <a:lnSpc>
          <a:spcPct val="100000"/>
        </a:lnSpc>
        <a:spcBef>
          <a:spcPts val="388"/>
        </a:spcBef>
        <a:spcAft>
          <a:spcPct val="0"/>
        </a:spcAft>
        <a:buClr>
          <a:srgbClr val="04617B"/>
        </a:buClr>
        <a:buSzTx/>
        <a:buFont typeface="Arial" charset="0"/>
        <a:buChar char="–"/>
        <a:tabLst/>
        <a:defRPr sz="1000" kern="1200" baseline="0">
          <a:solidFill>
            <a:schemeClr val="tx1"/>
          </a:solidFill>
          <a:latin typeface="arial" charset="0"/>
          <a:ea typeface="Gotham HTF Book" charset="0"/>
          <a:cs typeface="Gotham HTF Book" charset="0"/>
        </a:defRPr>
      </a:lvl3pPr>
      <a:lvl4pPr marL="1374775" marR="0" indent="-231775" algn="l" defTabSz="912813" rtl="0" eaLnBrk="1" fontAlgn="base" latinLnBrk="0" hangingPunct="1">
        <a:lnSpc>
          <a:spcPct val="100000"/>
        </a:lnSpc>
        <a:spcBef>
          <a:spcPts val="388"/>
        </a:spcBef>
        <a:spcAft>
          <a:spcPct val="0"/>
        </a:spcAft>
        <a:buClr>
          <a:srgbClr val="04617B"/>
        </a:buClr>
        <a:buSzTx/>
        <a:buFont typeface="Arial" charset="0"/>
        <a:buChar char="–"/>
        <a:tabLst/>
        <a:defRPr sz="1000" kern="1200" baseline="0">
          <a:solidFill>
            <a:schemeClr val="bg1"/>
          </a:solidFill>
          <a:latin typeface="arial" charset="0"/>
          <a:ea typeface="Gotham HTF Book" charset="0"/>
          <a:cs typeface="Gotham HTF Book" charset="0"/>
        </a:defRPr>
      </a:lvl4pPr>
      <a:lvl5pPr marL="2057400" marR="0" indent="-228600" algn="l" defTabSz="912813" rtl="0" eaLnBrk="1" fontAlgn="base" latinLnBrk="0" hangingPunct="1">
        <a:lnSpc>
          <a:spcPct val="100000"/>
        </a:lnSpc>
        <a:spcBef>
          <a:spcPts val="388"/>
        </a:spcBef>
        <a:spcAft>
          <a:spcPct val="0"/>
        </a:spcAft>
        <a:buClr>
          <a:srgbClr val="04617B"/>
        </a:buClr>
        <a:buSzTx/>
        <a:buFont typeface="Arial" charset="0"/>
        <a:buChar char="–"/>
        <a:tabLst/>
        <a:defRPr sz="2000" kern="1200" baseline="0">
          <a:solidFill>
            <a:schemeClr val="bg1"/>
          </a:solidFill>
          <a:latin typeface="arial" charset="0"/>
          <a:ea typeface="Gotham HTF Book" charset="0"/>
          <a:cs typeface="Gotham HTF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82" userDrawn="1">
          <p15:clr>
            <a:srgbClr val="F26B43"/>
          </p15:clr>
        </p15:guide>
        <p15:guide id="2" pos="483" userDrawn="1">
          <p15:clr>
            <a:srgbClr val="F26B43"/>
          </p15:clr>
        </p15:guide>
        <p15:guide id="3" pos="7197" userDrawn="1">
          <p15:clr>
            <a:srgbClr val="F26B43"/>
          </p15:clr>
        </p15:guide>
        <p15:guide id="4" orient="horz" pos="3838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4316" userDrawn="1">
          <p15:clr>
            <a:srgbClr val="F26B43"/>
          </p15:clr>
        </p15:guide>
        <p15:guide id="7" pos="3364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2887" userDrawn="1">
          <p15:clr>
            <a:srgbClr val="F26B43"/>
          </p15:clr>
        </p15:guide>
        <p15:guide id="10" pos="479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3786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certifieradiginomazure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dn440729.aspx" TargetMode="External"/><Relationship Id="rId2" Type="http://schemas.openxmlformats.org/officeDocument/2006/relationships/hyperlink" Target="https://github.com/Azure/diagnostics-eventflow" TargetMode="Externa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FFCG" TargetMode="External"/><Relationship Id="rId2" Type="http://schemas.openxmlformats.org/officeDocument/2006/relationships/hyperlink" Target="mailto:fredrik.goransson@ffcg.s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tackoverflow.com/users/1062217/yoape" TargetMode="External"/><Relationship Id="rId4" Type="http://schemas.openxmlformats.org/officeDocument/2006/relationships/hyperlink" Target="http://github.com/FredrikGoransson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certifieradiginomazure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219018" y="3660775"/>
            <a:ext cx="6027738" cy="123825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algn="l"/>
            <a:r>
              <a:rPr lang="en-US" sz="4400" dirty="0">
                <a:latin typeface="Segoe UI Light" charset="0"/>
                <a:ea typeface="Segoe UI Light" charset="0"/>
                <a:cs typeface="Segoe UI Light" charset="0"/>
              </a:rPr>
              <a:t>Fredrik Göransson</a:t>
            </a:r>
            <a:br>
              <a:rPr lang="en-US" sz="4400" dirty="0">
                <a:latin typeface="Segoe UI Light" charset="0"/>
                <a:ea typeface="Segoe UI Light" charset="0"/>
                <a:cs typeface="Segoe UI Light" charset="0"/>
              </a:rPr>
            </a:br>
            <a:r>
              <a:rPr lang="en-US" sz="4400" dirty="0">
                <a:latin typeface="Segoe UI Light" charset="0"/>
                <a:ea typeface="Segoe UI Light" charset="0"/>
                <a:cs typeface="Segoe UI Light" charset="0"/>
              </a:rPr>
              <a:t>Forefront Consulting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19018" y="4978400"/>
            <a:ext cx="6027738" cy="97472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2800" dirty="0">
                <a:solidFill>
                  <a:srgbClr val="0078D7"/>
                </a:solidFill>
                <a:latin typeface="Segoe UI Light" charset="0"/>
                <a:ea typeface="Segoe UI Light" charset="0"/>
                <a:cs typeface="Segoe UI Light" charset="0"/>
              </a:rPr>
              <a:t>Service Fabric – Unleashed!</a:t>
            </a:r>
          </a:p>
        </p:txBody>
      </p:sp>
      <p:sp>
        <p:nvSpPr>
          <p:cNvPr id="5" name="Rectangle 4"/>
          <p:cNvSpPr/>
          <p:nvPr/>
        </p:nvSpPr>
        <p:spPr>
          <a:xfrm>
            <a:off x="251022" y="6344343"/>
            <a:ext cx="3822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https://aka.ms/certifieradiginomazure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74700" y="1585914"/>
            <a:ext cx="10668000" cy="4192588"/>
          </a:xfrm>
        </p:spPr>
        <p:txBody>
          <a:bodyPr/>
          <a:lstStyle/>
          <a:p>
            <a:r>
              <a:rPr lang="sv-SE" dirty="0"/>
              <a:t>Skalbara tjänster</a:t>
            </a:r>
          </a:p>
          <a:p>
            <a:r>
              <a:rPr lang="sv-SE" dirty="0"/>
              <a:t>Autonoma ansvar</a:t>
            </a:r>
          </a:p>
          <a:p>
            <a:r>
              <a:rPr lang="sv-SE" dirty="0"/>
              <a:t>Meddelandedriven kommunikation</a:t>
            </a:r>
          </a:p>
          <a:p>
            <a:r>
              <a:rPr lang="sv-SE" dirty="0"/>
              <a:t>Partionerad persistering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Distribuerad arkitektur</a:t>
            </a:r>
          </a:p>
        </p:txBody>
      </p:sp>
      <p:sp>
        <p:nvSpPr>
          <p:cNvPr id="5" name="Hexagon 4"/>
          <p:cNvSpPr/>
          <p:nvPr/>
        </p:nvSpPr>
        <p:spPr>
          <a:xfrm>
            <a:off x="2184400" y="4564064"/>
            <a:ext cx="1028777" cy="914400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A-D</a:t>
            </a:r>
          </a:p>
        </p:txBody>
      </p:sp>
      <p:sp>
        <p:nvSpPr>
          <p:cNvPr id="6" name="Hexagon 5"/>
          <p:cNvSpPr/>
          <p:nvPr/>
        </p:nvSpPr>
        <p:spPr>
          <a:xfrm>
            <a:off x="3338808" y="4564064"/>
            <a:ext cx="1028777" cy="914400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E-I</a:t>
            </a:r>
          </a:p>
        </p:txBody>
      </p:sp>
      <p:sp>
        <p:nvSpPr>
          <p:cNvPr id="7" name="Hexagon 6"/>
          <p:cNvSpPr/>
          <p:nvPr/>
        </p:nvSpPr>
        <p:spPr>
          <a:xfrm>
            <a:off x="4493216" y="4564064"/>
            <a:ext cx="1028777" cy="914400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J-M</a:t>
            </a:r>
          </a:p>
        </p:txBody>
      </p:sp>
      <p:sp>
        <p:nvSpPr>
          <p:cNvPr id="8" name="Hexagon 7"/>
          <p:cNvSpPr/>
          <p:nvPr/>
        </p:nvSpPr>
        <p:spPr>
          <a:xfrm>
            <a:off x="5647624" y="4564064"/>
            <a:ext cx="1028777" cy="9144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N-R</a:t>
            </a:r>
          </a:p>
        </p:txBody>
      </p:sp>
      <p:sp>
        <p:nvSpPr>
          <p:cNvPr id="9" name="Hexagon 8"/>
          <p:cNvSpPr/>
          <p:nvPr/>
        </p:nvSpPr>
        <p:spPr>
          <a:xfrm>
            <a:off x="6802032" y="4564064"/>
            <a:ext cx="1028777" cy="914400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S-V</a:t>
            </a:r>
          </a:p>
        </p:txBody>
      </p:sp>
      <p:sp>
        <p:nvSpPr>
          <p:cNvPr id="10" name="Hexagon 9"/>
          <p:cNvSpPr/>
          <p:nvPr/>
        </p:nvSpPr>
        <p:spPr>
          <a:xfrm>
            <a:off x="7956440" y="4564064"/>
            <a:ext cx="1028777" cy="914400"/>
          </a:xfrm>
          <a:prstGeom prst="hexag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W-Z</a:t>
            </a:r>
          </a:p>
        </p:txBody>
      </p:sp>
    </p:spTree>
    <p:extLst>
      <p:ext uri="{BB962C8B-B14F-4D97-AF65-F5344CB8AC3E}">
        <p14:creationId xmlns:p14="http://schemas.microsoft.com/office/powerpoint/2010/main" val="379790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5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2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0" y="0"/>
            <a:ext cx="5293895" cy="6858000"/>
          </a:xfrm>
        </p:spPr>
        <p:txBody>
          <a:bodyPr/>
          <a:lstStyle/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/>
              <a:t>01. Microservices och </a:t>
            </a:r>
            <a:br>
              <a:rPr lang="sv-SE" sz="1800" dirty="0"/>
            </a:br>
            <a:r>
              <a:rPr lang="sv-SE" sz="1800" dirty="0"/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b="1" dirty="0"/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/>
              <a:t>03. Utveckla Service Fabric applikationer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/>
              <a:t>04. Köra Service Fabric applikationer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/>
              <a:t>05 Bygga upp Service Fabric kluster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/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42164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2400" dirty="0"/>
              <a:t>Guest Executables</a:t>
            </a:r>
          </a:p>
          <a:p>
            <a:pPr marL="0" indent="0">
              <a:lnSpc>
                <a:spcPct val="100000"/>
              </a:lnSpc>
              <a:buNone/>
            </a:pPr>
            <a:endParaRPr lang="sv-SE" sz="2400" dirty="0"/>
          </a:p>
          <a:p>
            <a:pPr>
              <a:lnSpc>
                <a:spcPct val="100000"/>
              </a:lnSpc>
            </a:pPr>
            <a:r>
              <a:rPr lang="sv-SE" sz="2400" dirty="0"/>
              <a:t>Reliable Services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Stateful Services</a:t>
            </a:r>
          </a:p>
          <a:p>
            <a:pPr lvl="1">
              <a:lnSpc>
                <a:spcPct val="100000"/>
              </a:lnSpc>
            </a:pPr>
            <a:endParaRPr lang="sv-SE" sz="2200" dirty="0"/>
          </a:p>
          <a:p>
            <a:pPr lvl="1">
              <a:lnSpc>
                <a:spcPct val="100000"/>
              </a:lnSpc>
            </a:pPr>
            <a:r>
              <a:rPr lang="sv-SE" sz="2200" dirty="0"/>
              <a:t>Stateless Services</a:t>
            </a:r>
          </a:p>
          <a:p>
            <a:pPr lvl="1">
              <a:lnSpc>
                <a:spcPct val="100000"/>
              </a:lnSpc>
            </a:pPr>
            <a:endParaRPr lang="sv-SE" sz="2200" dirty="0"/>
          </a:p>
          <a:p>
            <a:pPr lvl="1">
              <a:lnSpc>
                <a:spcPct val="100000"/>
              </a:lnSpc>
            </a:pPr>
            <a:endParaRPr lang="sv-SE" sz="2200" dirty="0"/>
          </a:p>
          <a:p>
            <a:pPr>
              <a:lnSpc>
                <a:spcPct val="100000"/>
              </a:lnSpc>
            </a:pPr>
            <a:r>
              <a:rPr lang="sv-SE" sz="2400" dirty="0"/>
              <a:t>Reliables Actors</a:t>
            </a: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Reliable Services i Service Fabric</a:t>
            </a:r>
          </a:p>
        </p:txBody>
      </p:sp>
      <p:sp>
        <p:nvSpPr>
          <p:cNvPr id="5" name="Hexagon 4"/>
          <p:cNvSpPr/>
          <p:nvPr/>
        </p:nvSpPr>
        <p:spPr>
          <a:xfrm>
            <a:off x="4717399" y="1710544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" name="Hexagon 5"/>
          <p:cNvSpPr/>
          <p:nvPr/>
        </p:nvSpPr>
        <p:spPr>
          <a:xfrm>
            <a:off x="5871807" y="1710544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7" name="Hexagon 6"/>
          <p:cNvSpPr/>
          <p:nvPr/>
        </p:nvSpPr>
        <p:spPr>
          <a:xfrm>
            <a:off x="7026215" y="1710544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8" name="Hexagon 7"/>
          <p:cNvSpPr/>
          <p:nvPr/>
        </p:nvSpPr>
        <p:spPr>
          <a:xfrm>
            <a:off x="8180623" y="1710544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pic>
        <p:nvPicPr>
          <p:cNvPr id="1026" name="Picture 2" descr="Image result for cog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081" y="1521296"/>
            <a:ext cx="478428" cy="478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cog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489" y="1521296"/>
            <a:ext cx="478428" cy="478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cog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897" y="1521296"/>
            <a:ext cx="478428" cy="478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cog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2305" y="1521296"/>
            <a:ext cx="478428" cy="478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Hexagon 21"/>
          <p:cNvSpPr/>
          <p:nvPr/>
        </p:nvSpPr>
        <p:spPr>
          <a:xfrm>
            <a:off x="4471663" y="2907972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A-D</a:t>
            </a:r>
          </a:p>
        </p:txBody>
      </p:sp>
      <p:sp>
        <p:nvSpPr>
          <p:cNvPr id="23" name="Hexagon 22"/>
          <p:cNvSpPr/>
          <p:nvPr/>
        </p:nvSpPr>
        <p:spPr>
          <a:xfrm>
            <a:off x="5626071" y="2907972"/>
            <a:ext cx="574835" cy="51092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E-I</a:t>
            </a:r>
          </a:p>
        </p:txBody>
      </p:sp>
      <p:sp>
        <p:nvSpPr>
          <p:cNvPr id="24" name="Hexagon 23"/>
          <p:cNvSpPr/>
          <p:nvPr/>
        </p:nvSpPr>
        <p:spPr>
          <a:xfrm>
            <a:off x="6780479" y="2907972"/>
            <a:ext cx="574835" cy="510926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J-M</a:t>
            </a:r>
          </a:p>
        </p:txBody>
      </p:sp>
      <p:sp>
        <p:nvSpPr>
          <p:cNvPr id="25" name="Hexagon 24"/>
          <p:cNvSpPr/>
          <p:nvPr/>
        </p:nvSpPr>
        <p:spPr>
          <a:xfrm>
            <a:off x="7934887" y="2907972"/>
            <a:ext cx="574835" cy="51092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N-R</a:t>
            </a:r>
          </a:p>
        </p:txBody>
      </p:sp>
      <p:sp>
        <p:nvSpPr>
          <p:cNvPr id="26" name="Hexagon 25"/>
          <p:cNvSpPr/>
          <p:nvPr/>
        </p:nvSpPr>
        <p:spPr>
          <a:xfrm>
            <a:off x="9089295" y="2907972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S-V</a:t>
            </a:r>
          </a:p>
        </p:txBody>
      </p:sp>
      <p:sp>
        <p:nvSpPr>
          <p:cNvPr id="27" name="Hexagon 26"/>
          <p:cNvSpPr/>
          <p:nvPr/>
        </p:nvSpPr>
        <p:spPr>
          <a:xfrm>
            <a:off x="10243703" y="2907972"/>
            <a:ext cx="574835" cy="510926"/>
          </a:xfrm>
          <a:prstGeom prst="hexag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W-Z</a:t>
            </a:r>
          </a:p>
        </p:txBody>
      </p:sp>
      <p:sp>
        <p:nvSpPr>
          <p:cNvPr id="28" name="Hexagon 27"/>
          <p:cNvSpPr/>
          <p:nvPr/>
        </p:nvSpPr>
        <p:spPr>
          <a:xfrm>
            <a:off x="4471663" y="3744523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34" name="Hexagon 33"/>
          <p:cNvSpPr/>
          <p:nvPr/>
        </p:nvSpPr>
        <p:spPr>
          <a:xfrm>
            <a:off x="6780479" y="3744523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35" name="Hexagon 34"/>
          <p:cNvSpPr/>
          <p:nvPr/>
        </p:nvSpPr>
        <p:spPr>
          <a:xfrm>
            <a:off x="5622784" y="3744523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36" name="Hexagon 35"/>
          <p:cNvSpPr/>
          <p:nvPr/>
        </p:nvSpPr>
        <p:spPr>
          <a:xfrm>
            <a:off x="7934887" y="3744523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37" name="Hexagon 36"/>
          <p:cNvSpPr/>
          <p:nvPr/>
        </p:nvSpPr>
        <p:spPr>
          <a:xfrm>
            <a:off x="9089294" y="3750585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38" name="Hexagon 37"/>
          <p:cNvSpPr/>
          <p:nvPr/>
        </p:nvSpPr>
        <p:spPr>
          <a:xfrm>
            <a:off x="10240415" y="3750585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39" name="Hexagon 38"/>
          <p:cNvSpPr/>
          <p:nvPr/>
        </p:nvSpPr>
        <p:spPr>
          <a:xfrm>
            <a:off x="4471663" y="5159335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A-D</a:t>
            </a:r>
          </a:p>
        </p:txBody>
      </p:sp>
      <p:sp>
        <p:nvSpPr>
          <p:cNvPr id="40" name="Hexagon 39"/>
          <p:cNvSpPr/>
          <p:nvPr/>
        </p:nvSpPr>
        <p:spPr>
          <a:xfrm>
            <a:off x="5626071" y="5159335"/>
            <a:ext cx="574835" cy="51092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E-I</a:t>
            </a:r>
          </a:p>
        </p:txBody>
      </p:sp>
      <p:sp>
        <p:nvSpPr>
          <p:cNvPr id="41" name="Hexagon 40"/>
          <p:cNvSpPr/>
          <p:nvPr/>
        </p:nvSpPr>
        <p:spPr>
          <a:xfrm>
            <a:off x="6780479" y="5159335"/>
            <a:ext cx="574835" cy="510926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J-M</a:t>
            </a:r>
          </a:p>
        </p:txBody>
      </p:sp>
      <p:sp>
        <p:nvSpPr>
          <p:cNvPr id="42" name="Hexagon 41"/>
          <p:cNvSpPr/>
          <p:nvPr/>
        </p:nvSpPr>
        <p:spPr>
          <a:xfrm>
            <a:off x="7934887" y="5159335"/>
            <a:ext cx="574835" cy="51092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N-R</a:t>
            </a:r>
          </a:p>
        </p:txBody>
      </p:sp>
      <p:sp>
        <p:nvSpPr>
          <p:cNvPr id="43" name="Hexagon 42"/>
          <p:cNvSpPr/>
          <p:nvPr/>
        </p:nvSpPr>
        <p:spPr>
          <a:xfrm>
            <a:off x="9089295" y="5159335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S-V</a:t>
            </a:r>
          </a:p>
        </p:txBody>
      </p:sp>
      <p:sp>
        <p:nvSpPr>
          <p:cNvPr id="44" name="Hexagon 43"/>
          <p:cNvSpPr/>
          <p:nvPr/>
        </p:nvSpPr>
        <p:spPr>
          <a:xfrm>
            <a:off x="10243703" y="5159335"/>
            <a:ext cx="574835" cy="510926"/>
          </a:xfrm>
          <a:prstGeom prst="hexag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W-Z</a:t>
            </a:r>
          </a:p>
        </p:txBody>
      </p:sp>
      <p:pic>
        <p:nvPicPr>
          <p:cNvPr id="1028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266" y="4957520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729" y="4894361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627" y="5032115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1338" y="4937222"/>
            <a:ext cx="357185" cy="35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801" y="4874063"/>
            <a:ext cx="357185" cy="35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0699" y="5011817"/>
            <a:ext cx="357185" cy="35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926" y="4945853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389" y="4882694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7287" y="5020448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57" y="4964325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0620" y="4901166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3518" y="5038920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1439" y="4957520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7902" y="4894361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0800" y="5032115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1795" y="4957520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8258" y="4894361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4" descr="Image result for user icon wh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156" y="5032115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9902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50"/>
                            </p:stCondLst>
                            <p:childTnLst>
                              <p:par>
                                <p:cTn id="2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750"/>
                            </p:stCondLst>
                            <p:childTnLst>
                              <p:par>
                                <p:cTn id="3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5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2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5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75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25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25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75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000"/>
                            </p:stCondLst>
                            <p:childTnLst>
                              <p:par>
                                <p:cTn id="1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25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500"/>
                            </p:stCondLst>
                            <p:childTnLst>
                              <p:par>
                                <p:cTn id="1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750"/>
                            </p:stCondLst>
                            <p:childTnLst>
                              <p:par>
                                <p:cTn id="15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850"/>
                            </p:stCondLst>
                            <p:childTnLst>
                              <p:par>
                                <p:cTn id="15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950"/>
                            </p:stCondLst>
                            <p:childTnLst>
                              <p:par>
                                <p:cTn id="16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1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2050"/>
                            </p:stCondLst>
                            <p:childTnLst>
                              <p:par>
                                <p:cTn id="16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2150"/>
                            </p:stCondLst>
                            <p:childTnLst>
                              <p:par>
                                <p:cTn id="17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2250"/>
                            </p:stCondLst>
                            <p:childTnLst>
                              <p:par>
                                <p:cTn id="18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4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2350"/>
                            </p:stCondLst>
                            <p:childTnLst>
                              <p:par>
                                <p:cTn id="18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450"/>
                            </p:stCondLst>
                            <p:childTnLst>
                              <p:par>
                                <p:cTn id="19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6" dur="1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2550"/>
                            </p:stCondLst>
                            <p:childTnLst>
                              <p:par>
                                <p:cTn id="19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2" dur="1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2650"/>
                            </p:stCondLst>
                            <p:childTnLst>
                              <p:par>
                                <p:cTn id="20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1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4" dur="1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2850"/>
                            </p:stCondLst>
                            <p:childTnLst>
                              <p:par>
                                <p:cTn id="2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2950"/>
                            </p:stCondLst>
                            <p:childTnLst>
                              <p:par>
                                <p:cTn id="2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1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6" dur="1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1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3050"/>
                            </p:stCondLst>
                            <p:childTnLst>
                              <p:par>
                                <p:cTn id="2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1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3150"/>
                            </p:stCondLst>
                            <p:childTnLst>
                              <p:par>
                                <p:cTn id="23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8" dur="1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3250"/>
                            </p:stCondLst>
                            <p:childTnLst>
                              <p:par>
                                <p:cTn id="24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4" dur="1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1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3350"/>
                            </p:stCondLst>
                            <p:childTnLst>
                              <p:par>
                                <p:cTn id="24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0" dur="1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3450"/>
                            </p:stCondLst>
                            <p:childTnLst>
                              <p:par>
                                <p:cTn id="25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1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6" dur="1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1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5" grpId="0" animBg="1"/>
      <p:bldP spid="6" grpId="0" animBg="1"/>
      <p:bldP spid="7" grpId="0" animBg="1"/>
      <p:bldP spid="8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2400" dirty="0"/>
              <a:t>Inget state...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Exekverar parallellt över ett antal </a:t>
            </a:r>
            <a:r>
              <a:rPr lang="sv-SE" sz="2400" cap="small" dirty="0"/>
              <a:t>INSTANSER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Exempel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Web/API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CPU-bound processer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Externt state/persistens</a:t>
            </a: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Stateless services</a:t>
            </a:r>
          </a:p>
        </p:txBody>
      </p:sp>
    </p:spTree>
    <p:extLst>
      <p:ext uri="{BB962C8B-B14F-4D97-AF65-F5344CB8AC3E}">
        <p14:creationId xmlns:p14="http://schemas.microsoft.com/office/powerpoint/2010/main" val="776812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Box 80"/>
          <p:cNvSpPr txBox="1"/>
          <p:nvPr/>
        </p:nvSpPr>
        <p:spPr>
          <a:xfrm>
            <a:off x="527944" y="1567608"/>
            <a:ext cx="2204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solidFill>
                  <a:schemeClr val="bg1"/>
                </a:solidFill>
              </a:rPr>
              <a:t>Instance Count = -1</a:t>
            </a:r>
          </a:p>
          <a:p>
            <a:r>
              <a:rPr lang="sv-SE" dirty="0">
                <a:solidFill>
                  <a:schemeClr val="bg1"/>
                </a:solidFill>
              </a:rPr>
              <a:t>(total instances = 6)</a:t>
            </a:r>
          </a:p>
        </p:txBody>
      </p:sp>
      <p:sp>
        <p:nvSpPr>
          <p:cNvPr id="85" name="Rectangle 84"/>
          <p:cNvSpPr/>
          <p:nvPr/>
        </p:nvSpPr>
        <p:spPr>
          <a:xfrm>
            <a:off x="558876" y="2358266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>
                <a:solidFill>
                  <a:schemeClr val="bg1"/>
                </a:solidFill>
              </a:rPr>
              <a:t>Port: 56421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173022" y="3943418"/>
            <a:ext cx="6864348" cy="333791"/>
            <a:chOff x="3173022" y="3943418"/>
            <a:chExt cx="6864348" cy="333791"/>
          </a:xfrm>
        </p:grpSpPr>
        <p:sp>
          <p:nvSpPr>
            <p:cNvPr id="84" name="Rectangle 83"/>
            <p:cNvSpPr/>
            <p:nvPr/>
          </p:nvSpPr>
          <p:spPr>
            <a:xfrm>
              <a:off x="3173022" y="3943418"/>
              <a:ext cx="333791" cy="3337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I</a:t>
              </a:r>
              <a:r>
                <a:rPr lang="sv-SE" baseline="-25000" dirty="0"/>
                <a:t>1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7832920" y="3974702"/>
              <a:ext cx="2204450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800" dirty="0">
                  <a:solidFill>
                    <a:schemeClr val="bg1"/>
                  </a:solidFill>
                  <a:latin typeface="Consolas" panose="020B0609020204030204" pitchFamily="49" charset="0"/>
                </a:rPr>
                <a:t>0f4629fe-2d7f-4dc9-8f33-1c3b6df5edda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203318" y="3498364"/>
            <a:ext cx="5834052" cy="333791"/>
            <a:chOff x="4203318" y="3498364"/>
            <a:chExt cx="5834052" cy="333791"/>
          </a:xfrm>
        </p:grpSpPr>
        <p:sp>
          <p:nvSpPr>
            <p:cNvPr id="80" name="Rectangle 79"/>
            <p:cNvSpPr/>
            <p:nvPr/>
          </p:nvSpPr>
          <p:spPr>
            <a:xfrm>
              <a:off x="4203318" y="3498364"/>
              <a:ext cx="333791" cy="3337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I</a:t>
              </a:r>
              <a:r>
                <a:rPr lang="sv-SE" baseline="-25000" dirty="0"/>
                <a:t>2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7832920" y="3527424"/>
              <a:ext cx="2204450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800" dirty="0">
                  <a:solidFill>
                    <a:schemeClr val="bg1"/>
                  </a:solidFill>
                  <a:latin typeface="Consolas" panose="020B0609020204030204" pitchFamily="49" charset="0"/>
                </a:rPr>
                <a:t>23e35218-8fc2-47aa-b974-37ecb043b3ea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173533" y="3039960"/>
            <a:ext cx="4863837" cy="333791"/>
            <a:chOff x="5173533" y="3039960"/>
            <a:chExt cx="4863837" cy="333791"/>
          </a:xfrm>
        </p:grpSpPr>
        <p:sp>
          <p:nvSpPr>
            <p:cNvPr id="83" name="Rectangle 82"/>
            <p:cNvSpPr/>
            <p:nvPr/>
          </p:nvSpPr>
          <p:spPr>
            <a:xfrm>
              <a:off x="5173533" y="3039960"/>
              <a:ext cx="333791" cy="3337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I</a:t>
              </a:r>
              <a:r>
                <a:rPr lang="sv-SE" baseline="-25000" dirty="0"/>
                <a:t>3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832920" y="3080145"/>
              <a:ext cx="2204450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800" dirty="0">
                  <a:solidFill>
                    <a:schemeClr val="bg1"/>
                  </a:solidFill>
                  <a:latin typeface="Consolas" panose="020B0609020204030204" pitchFamily="49" charset="0"/>
                </a:rPr>
                <a:t>3d17e8ac-6ef0-4a60-a127-44e451aa6b28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203832" y="2594906"/>
            <a:ext cx="3833538" cy="333791"/>
            <a:chOff x="6203832" y="2594906"/>
            <a:chExt cx="3833538" cy="333791"/>
          </a:xfrm>
        </p:grpSpPr>
        <p:sp>
          <p:nvSpPr>
            <p:cNvPr id="79" name="Rectangle 78"/>
            <p:cNvSpPr/>
            <p:nvPr/>
          </p:nvSpPr>
          <p:spPr>
            <a:xfrm>
              <a:off x="6203832" y="2594906"/>
              <a:ext cx="333791" cy="3337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I</a:t>
              </a:r>
              <a:r>
                <a:rPr lang="sv-SE" baseline="-25000" dirty="0"/>
                <a:t>4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7832920" y="2632866"/>
              <a:ext cx="2204450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800" dirty="0">
                  <a:solidFill>
                    <a:schemeClr val="bg1"/>
                  </a:solidFill>
                  <a:latin typeface="Consolas" panose="020B0609020204030204" pitchFamily="49" charset="0"/>
                </a:rPr>
                <a:t>41758dfc-5ed6-48ed-bb62-a1982211de2f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7174046" y="2156528"/>
            <a:ext cx="2863324" cy="333791"/>
            <a:chOff x="7174046" y="2156528"/>
            <a:chExt cx="2863324" cy="333791"/>
          </a:xfrm>
        </p:grpSpPr>
        <p:sp>
          <p:nvSpPr>
            <p:cNvPr id="82" name="Rectangle 81"/>
            <p:cNvSpPr/>
            <p:nvPr/>
          </p:nvSpPr>
          <p:spPr>
            <a:xfrm>
              <a:off x="7174046" y="2156528"/>
              <a:ext cx="333791" cy="3337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I</a:t>
              </a:r>
              <a:r>
                <a:rPr lang="sv-SE" baseline="-25000" dirty="0"/>
                <a:t>5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832920" y="2185587"/>
              <a:ext cx="2204450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800" dirty="0">
                  <a:solidFill>
                    <a:schemeClr val="bg1"/>
                  </a:solidFill>
                  <a:latin typeface="Consolas" panose="020B0609020204030204" pitchFamily="49" charset="0"/>
                </a:rPr>
                <a:t>48fb23ae-836e-4a6b-8ae8-47f6e75dd489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883446" y="4474071"/>
            <a:ext cx="1018227" cy="1157076"/>
            <a:chOff x="2883446" y="4474071"/>
            <a:chExt cx="1018227" cy="1157076"/>
          </a:xfrm>
        </p:grpSpPr>
        <p:sp>
          <p:nvSpPr>
            <p:cNvPr id="74" name="Rectangle 73"/>
            <p:cNvSpPr/>
            <p:nvPr/>
          </p:nvSpPr>
          <p:spPr>
            <a:xfrm>
              <a:off x="3003902" y="4474071"/>
              <a:ext cx="792194" cy="7921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N</a:t>
              </a:r>
              <a:r>
                <a:rPr lang="sv-SE" baseline="-25000" dirty="0"/>
                <a:t>0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2883446" y="5261815"/>
              <a:ext cx="1018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>
                  <a:solidFill>
                    <a:schemeClr val="bg1"/>
                  </a:solidFill>
                </a:rPr>
                <a:t>10.0.0.1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832449" y="4474071"/>
            <a:ext cx="1018227" cy="1157076"/>
            <a:chOff x="3832449" y="4474071"/>
            <a:chExt cx="1018227" cy="1157076"/>
          </a:xfrm>
        </p:grpSpPr>
        <p:sp>
          <p:nvSpPr>
            <p:cNvPr id="75" name="Rectangle 74"/>
            <p:cNvSpPr/>
            <p:nvPr/>
          </p:nvSpPr>
          <p:spPr>
            <a:xfrm>
              <a:off x="3974117" y="4474071"/>
              <a:ext cx="792194" cy="7921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N</a:t>
              </a:r>
              <a:r>
                <a:rPr lang="sv-SE" baseline="-25000" dirty="0"/>
                <a:t>1</a:t>
              </a: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3832449" y="5261815"/>
              <a:ext cx="1018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>
                  <a:solidFill>
                    <a:schemeClr val="bg1"/>
                  </a:solidFill>
                </a:rPr>
                <a:t>10.0.0.2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813268" y="4474071"/>
            <a:ext cx="1018227" cy="1157076"/>
            <a:chOff x="4813268" y="4474071"/>
            <a:chExt cx="1018227" cy="1157076"/>
          </a:xfrm>
        </p:grpSpPr>
        <p:sp>
          <p:nvSpPr>
            <p:cNvPr id="76" name="Rectangle 75"/>
            <p:cNvSpPr/>
            <p:nvPr/>
          </p:nvSpPr>
          <p:spPr>
            <a:xfrm>
              <a:off x="4944333" y="4474071"/>
              <a:ext cx="792194" cy="7921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N</a:t>
              </a:r>
              <a:r>
                <a:rPr lang="sv-SE" baseline="-25000" dirty="0"/>
                <a:t>2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4813268" y="5261815"/>
              <a:ext cx="1018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>
                  <a:solidFill>
                    <a:schemeClr val="bg1"/>
                  </a:solidFill>
                </a:rPr>
                <a:t>10.0.0.3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783484" y="4474071"/>
            <a:ext cx="1018227" cy="1157076"/>
            <a:chOff x="5783484" y="4474071"/>
            <a:chExt cx="1018227" cy="1157076"/>
          </a:xfrm>
        </p:grpSpPr>
        <p:sp>
          <p:nvSpPr>
            <p:cNvPr id="77" name="Rectangle 76"/>
            <p:cNvSpPr/>
            <p:nvPr/>
          </p:nvSpPr>
          <p:spPr>
            <a:xfrm>
              <a:off x="5914548" y="4474071"/>
              <a:ext cx="792194" cy="7921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N</a:t>
              </a:r>
              <a:r>
                <a:rPr lang="sv-SE" baseline="-25000" dirty="0"/>
                <a:t>3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5783484" y="5261815"/>
              <a:ext cx="1018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>
                  <a:solidFill>
                    <a:schemeClr val="bg1"/>
                  </a:solidFill>
                </a:rPr>
                <a:t>10.0.0.4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753699" y="4474071"/>
            <a:ext cx="1018227" cy="1161526"/>
            <a:chOff x="6753699" y="4474071"/>
            <a:chExt cx="1018227" cy="1161526"/>
          </a:xfrm>
        </p:grpSpPr>
        <p:sp>
          <p:nvSpPr>
            <p:cNvPr id="78" name="Rectangle 77"/>
            <p:cNvSpPr/>
            <p:nvPr/>
          </p:nvSpPr>
          <p:spPr>
            <a:xfrm>
              <a:off x="6884764" y="4474071"/>
              <a:ext cx="792194" cy="7921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N</a:t>
              </a:r>
              <a:r>
                <a:rPr lang="sv-SE" baseline="-25000" dirty="0"/>
                <a:t>4</a:t>
              </a: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6753699" y="5266265"/>
              <a:ext cx="1018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>
                  <a:solidFill>
                    <a:schemeClr val="bg1"/>
                  </a:solidFill>
                </a:rPr>
                <a:t>10.0.0.5</a:t>
              </a: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3085712" y="1649687"/>
            <a:ext cx="6983017" cy="2688122"/>
            <a:chOff x="479140" y="1343179"/>
            <a:chExt cx="6451571" cy="2688122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504142" y="1788233"/>
              <a:ext cx="6426569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04142" y="2242187"/>
              <a:ext cx="6426569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>
              <a:off x="504142" y="2691691"/>
              <a:ext cx="6426569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>
              <a:off x="504142" y="3136743"/>
              <a:ext cx="6426569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>
              <a:off x="504142" y="3599599"/>
              <a:ext cx="6426569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479140" y="4031301"/>
              <a:ext cx="6426569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504142" y="1343179"/>
              <a:ext cx="6426569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861402" y="1775358"/>
            <a:ext cx="3479540" cy="381170"/>
            <a:chOff x="3861402" y="1775358"/>
            <a:chExt cx="3479540" cy="381170"/>
          </a:xfrm>
        </p:grpSpPr>
        <p:sp>
          <p:nvSpPr>
            <p:cNvPr id="105" name="Rectangle 104"/>
            <p:cNvSpPr/>
            <p:nvPr/>
          </p:nvSpPr>
          <p:spPr>
            <a:xfrm>
              <a:off x="3861402" y="1775358"/>
              <a:ext cx="2472152" cy="21544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sv-SE" sz="800" dirty="0"/>
                <a:t>http://mycluster.com:56421 (http://10.0.0.5:56421)</a:t>
              </a:r>
            </a:p>
          </p:txBody>
        </p:sp>
        <p:cxnSp>
          <p:nvCxnSpPr>
            <p:cNvPr id="106" name="Straight Connector 70"/>
            <p:cNvCxnSpPr>
              <a:cxnSpLocks/>
              <a:stCxn id="105" idx="3"/>
              <a:endCxn id="82" idx="0"/>
            </p:cNvCxnSpPr>
            <p:nvPr/>
          </p:nvCxnSpPr>
          <p:spPr>
            <a:xfrm>
              <a:off x="6333554" y="1883080"/>
              <a:ext cx="1007388" cy="273448"/>
            </a:xfrm>
            <a:prstGeom prst="curvedConnector2">
              <a:avLst/>
            </a:prstGeom>
            <a:ln w="28575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7" name="Rectangle 106"/>
          <p:cNvSpPr/>
          <p:nvPr/>
        </p:nvSpPr>
        <p:spPr>
          <a:xfrm>
            <a:off x="7823200" y="1443253"/>
            <a:ext cx="71686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1100" dirty="0">
                <a:solidFill>
                  <a:schemeClr val="bg1"/>
                </a:solidFill>
              </a:rPr>
              <a:t>Instance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132441" y="2242850"/>
            <a:ext cx="3238287" cy="352056"/>
            <a:chOff x="3132441" y="2242850"/>
            <a:chExt cx="3238287" cy="352056"/>
          </a:xfrm>
        </p:grpSpPr>
        <p:sp>
          <p:nvSpPr>
            <p:cNvPr id="108" name="Rectangle 107"/>
            <p:cNvSpPr/>
            <p:nvPr/>
          </p:nvSpPr>
          <p:spPr>
            <a:xfrm>
              <a:off x="3132441" y="2242850"/>
              <a:ext cx="2472152" cy="21544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sv-SE" sz="800" dirty="0"/>
                <a:t>http://mycluster.com:56421 (http://10.0.0.4:56421)</a:t>
              </a:r>
            </a:p>
          </p:txBody>
        </p:sp>
        <p:cxnSp>
          <p:nvCxnSpPr>
            <p:cNvPr id="109" name="Straight Connector 70"/>
            <p:cNvCxnSpPr>
              <a:cxnSpLocks/>
              <a:stCxn id="108" idx="3"/>
              <a:endCxn id="79" idx="0"/>
            </p:cNvCxnSpPr>
            <p:nvPr/>
          </p:nvCxnSpPr>
          <p:spPr>
            <a:xfrm>
              <a:off x="5604593" y="2350572"/>
              <a:ext cx="766135" cy="244334"/>
            </a:xfrm>
            <a:prstGeom prst="curvedConnector2">
              <a:avLst/>
            </a:prstGeom>
            <a:ln w="28575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" name="Title 1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/>
              <a:t>Stateless services - instanser</a:t>
            </a:r>
          </a:p>
        </p:txBody>
      </p:sp>
    </p:spTree>
    <p:extLst>
      <p:ext uri="{BB962C8B-B14F-4D97-AF65-F5344CB8AC3E}">
        <p14:creationId xmlns:p14="http://schemas.microsoft.com/office/powerpoint/2010/main" val="257271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5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25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5" grpId="0"/>
      <p:bldP spid="10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2400" dirty="0"/>
              <a:t>State lagrat </a:t>
            </a:r>
            <a:r>
              <a:rPr lang="sv-SE" sz="2400" i="1" dirty="0"/>
              <a:t>i </a:t>
            </a:r>
            <a:r>
              <a:rPr lang="sv-SE" sz="2400" dirty="0"/>
              <a:t>tjänsten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Partionerat över bestämt antal partitioner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State replikeras till ett definierat span av </a:t>
            </a:r>
            <a:r>
              <a:rPr lang="sv-SE" sz="2000" cap="small" dirty="0"/>
              <a:t>REPLIKER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State lagras som Reliable Collection eller Reliable Queue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Exekverar parallellt över ett antal </a:t>
            </a:r>
            <a:r>
              <a:rPr lang="sv-SE" sz="2400" cap="small" dirty="0"/>
              <a:t>PARTITIONER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Exempel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Lookuptjänster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Long-running processes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Köer för bearbetning</a:t>
            </a: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Stateful services</a:t>
            </a:r>
          </a:p>
        </p:txBody>
      </p:sp>
    </p:spTree>
    <p:extLst>
      <p:ext uri="{BB962C8B-B14F-4D97-AF65-F5344CB8AC3E}">
        <p14:creationId xmlns:p14="http://schemas.microsoft.com/office/powerpoint/2010/main" val="1929409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>
            <a:normAutofit fontScale="90000"/>
          </a:bodyPr>
          <a:lstStyle/>
          <a:p>
            <a:r>
              <a:rPr lang="sv-SE" dirty="0"/>
              <a:t>Stateful services - partitioner och repliker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310056" y="4314588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264188" y="4314588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2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296838" y="3874724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264188" y="3874724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2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77406" y="3434860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1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231538" y="3434860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2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310055" y="2994996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74886" y="1858202"/>
            <a:ext cx="218842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400" dirty="0">
                <a:solidFill>
                  <a:schemeClr val="bg1"/>
                </a:solidFill>
              </a:rPr>
              <a:t>Partition Count = 6</a:t>
            </a:r>
          </a:p>
          <a:p>
            <a:r>
              <a:rPr lang="sv-SE" sz="1400" dirty="0">
                <a:solidFill>
                  <a:schemeClr val="bg1"/>
                </a:solidFill>
              </a:rPr>
              <a:t>Replica Count = 3</a:t>
            </a:r>
          </a:p>
          <a:p>
            <a:r>
              <a:rPr lang="sv-SE" sz="1400" dirty="0">
                <a:solidFill>
                  <a:schemeClr val="bg1"/>
                </a:solidFill>
              </a:rPr>
              <a:t>(total instances 3x6 = 18)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231538" y="2555131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1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264187" y="2115266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1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296838" y="2115267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1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4886" y="2736137"/>
            <a:ext cx="11095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1400" dirty="0">
                <a:solidFill>
                  <a:schemeClr val="bg1"/>
                </a:solidFill>
              </a:rPr>
              <a:t>Port: 53122</a:t>
            </a:r>
          </a:p>
        </p:txBody>
      </p:sp>
      <p:grpSp>
        <p:nvGrpSpPr>
          <p:cNvPr id="80" name="Group 79"/>
          <p:cNvGrpSpPr/>
          <p:nvPr/>
        </p:nvGrpSpPr>
        <p:grpSpPr>
          <a:xfrm>
            <a:off x="3296838" y="4314588"/>
            <a:ext cx="6541810" cy="328257"/>
            <a:chOff x="3296838" y="4314588"/>
            <a:chExt cx="6541810" cy="328257"/>
          </a:xfrm>
        </p:grpSpPr>
        <p:sp>
          <p:nvSpPr>
            <p:cNvPr id="10" name="Rectangle 9"/>
            <p:cNvSpPr/>
            <p:nvPr/>
          </p:nvSpPr>
          <p:spPr>
            <a:xfrm>
              <a:off x="3296838" y="4314588"/>
              <a:ext cx="328257" cy="32825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sv-SE" sz="1400" dirty="0"/>
                <a:t>P</a:t>
              </a:r>
              <a:r>
                <a:rPr lang="sv-SE" sz="1400" baseline="-25000" dirty="0"/>
                <a:t>1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865031" y="4321359"/>
              <a:ext cx="197361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700" dirty="0">
                  <a:solidFill>
                    <a:schemeClr val="bg1"/>
                  </a:solidFill>
                  <a:latin typeface="Consolas" panose="020B0609020204030204" pitchFamily="49" charset="0"/>
                </a:rPr>
                <a:t>0f4629fe-2d7f-4dc9-8f33-1c3b6df5edda</a:t>
              </a: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4310056" y="3874724"/>
            <a:ext cx="5528592" cy="328257"/>
            <a:chOff x="4310056" y="3874724"/>
            <a:chExt cx="5528592" cy="328257"/>
          </a:xfrm>
        </p:grpSpPr>
        <p:sp>
          <p:nvSpPr>
            <p:cNvPr id="14" name="Rectangle 13"/>
            <p:cNvSpPr/>
            <p:nvPr/>
          </p:nvSpPr>
          <p:spPr>
            <a:xfrm>
              <a:off x="4310056" y="3874724"/>
              <a:ext cx="328257" cy="32825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sv-SE" sz="1400" dirty="0"/>
                <a:t>P</a:t>
              </a:r>
              <a:r>
                <a:rPr lang="sv-SE" sz="1400" baseline="-25000" dirty="0"/>
                <a:t>2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65031" y="3881495"/>
              <a:ext cx="197361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700" dirty="0">
                  <a:solidFill>
                    <a:schemeClr val="bg1"/>
                  </a:solidFill>
                  <a:latin typeface="Consolas" panose="020B0609020204030204" pitchFamily="49" charset="0"/>
                </a:rPr>
                <a:t>23e35218-8fc2-47aa-b974-37ecb043b3ea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264188" y="3434860"/>
            <a:ext cx="4574460" cy="328257"/>
            <a:chOff x="5264188" y="3434860"/>
            <a:chExt cx="4574460" cy="328257"/>
          </a:xfrm>
        </p:grpSpPr>
        <p:sp>
          <p:nvSpPr>
            <p:cNvPr id="16" name="Rectangle 15"/>
            <p:cNvSpPr/>
            <p:nvPr/>
          </p:nvSpPr>
          <p:spPr>
            <a:xfrm>
              <a:off x="5264188" y="3434860"/>
              <a:ext cx="328257" cy="32825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sv-SE" sz="1400" dirty="0"/>
                <a:t>P</a:t>
              </a:r>
              <a:r>
                <a:rPr lang="sv-SE" sz="1400" baseline="-25000" dirty="0"/>
                <a:t>3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865031" y="3441630"/>
              <a:ext cx="197361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700" dirty="0">
                  <a:solidFill>
                    <a:schemeClr val="bg1"/>
                  </a:solidFill>
                  <a:latin typeface="Consolas" panose="020B0609020204030204" pitchFamily="49" charset="0"/>
                </a:rPr>
                <a:t>3d17e8ac-6ef0-4a60-a127-44e451aa6b28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277406" y="2979677"/>
            <a:ext cx="3561242" cy="343576"/>
            <a:chOff x="6277406" y="2979677"/>
            <a:chExt cx="3561242" cy="343576"/>
          </a:xfrm>
        </p:grpSpPr>
        <p:sp>
          <p:nvSpPr>
            <p:cNvPr id="20" name="Rectangle 19"/>
            <p:cNvSpPr/>
            <p:nvPr/>
          </p:nvSpPr>
          <p:spPr>
            <a:xfrm>
              <a:off x="6277406" y="2994996"/>
              <a:ext cx="328257" cy="32825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sv-SE" sz="1400" dirty="0"/>
                <a:t>P</a:t>
              </a:r>
              <a:r>
                <a:rPr lang="sv-SE" sz="1400" baseline="-25000" dirty="0"/>
                <a:t>4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7865031" y="2979677"/>
              <a:ext cx="197361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700" dirty="0">
                  <a:solidFill>
                    <a:schemeClr val="bg1"/>
                  </a:solidFill>
                  <a:latin typeface="Consolas" panose="020B0609020204030204" pitchFamily="49" charset="0"/>
                </a:rPr>
                <a:t>41758dfc-5ed6-48ed-bb62-a1982211de2f</a:t>
              </a: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6277406" y="2555131"/>
            <a:ext cx="3561242" cy="328257"/>
            <a:chOff x="6277406" y="2555131"/>
            <a:chExt cx="3561242" cy="328257"/>
          </a:xfrm>
        </p:grpSpPr>
        <p:sp>
          <p:nvSpPr>
            <p:cNvPr id="23" name="Rectangle 22"/>
            <p:cNvSpPr/>
            <p:nvPr/>
          </p:nvSpPr>
          <p:spPr>
            <a:xfrm>
              <a:off x="6277406" y="2555131"/>
              <a:ext cx="328257" cy="32825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sv-SE" sz="1400" dirty="0"/>
                <a:t>P</a:t>
              </a:r>
              <a:r>
                <a:rPr lang="sv-SE" sz="1400" baseline="-25000" dirty="0"/>
                <a:t>5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865031" y="2561902"/>
              <a:ext cx="197361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700" dirty="0">
                  <a:solidFill>
                    <a:schemeClr val="bg1"/>
                  </a:solidFill>
                  <a:latin typeface="Consolas" panose="020B0609020204030204" pitchFamily="49" charset="0"/>
                </a:rPr>
                <a:t>48fb23ae-836e-4a6b-8ae8-47f6e75dd489</a:t>
              </a:r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7231537" y="2115266"/>
            <a:ext cx="2589425" cy="328257"/>
            <a:chOff x="7231537" y="2115266"/>
            <a:chExt cx="2589425" cy="328257"/>
          </a:xfrm>
        </p:grpSpPr>
        <p:sp>
          <p:nvSpPr>
            <p:cNvPr id="26" name="Rectangle 25"/>
            <p:cNvSpPr/>
            <p:nvPr/>
          </p:nvSpPr>
          <p:spPr>
            <a:xfrm>
              <a:off x="7231537" y="2115266"/>
              <a:ext cx="328257" cy="32825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sv-SE" sz="1400" dirty="0"/>
                <a:t>P</a:t>
              </a:r>
              <a:r>
                <a:rPr lang="sv-SE" sz="1400" baseline="-25000" dirty="0"/>
                <a:t>6</a:t>
              </a: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47345" y="2122037"/>
              <a:ext cx="197361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700" dirty="0">
                  <a:solidFill>
                    <a:schemeClr val="bg1"/>
                  </a:solidFill>
                  <a:latin typeface="Consolas" panose="020B0609020204030204" pitchFamily="49" charset="0"/>
                </a:rPr>
                <a:t>728a56fd-1715-4b65-9b7d-e90e5a5838a7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3210976" y="2047428"/>
            <a:ext cx="7410970" cy="2643561"/>
            <a:chOff x="497380" y="1551214"/>
            <a:chExt cx="7890063" cy="3287486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27957" y="2095500"/>
              <a:ext cx="7859486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527957" y="2650671"/>
              <a:ext cx="7859486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527957" y="3200400"/>
              <a:ext cx="7859486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527957" y="3744685"/>
              <a:ext cx="7859486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527957" y="4310742"/>
              <a:ext cx="7859486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>
              <a:off x="497380" y="4838700"/>
              <a:ext cx="7859486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527957" y="1551214"/>
              <a:ext cx="7859486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Group 93"/>
          <p:cNvGrpSpPr/>
          <p:nvPr/>
        </p:nvGrpSpPr>
        <p:grpSpPr>
          <a:xfrm>
            <a:off x="3688221" y="1528786"/>
            <a:ext cx="4437433" cy="1026344"/>
            <a:chOff x="3688221" y="1528786"/>
            <a:chExt cx="4437433" cy="1026344"/>
          </a:xfrm>
        </p:grpSpPr>
        <p:sp>
          <p:nvSpPr>
            <p:cNvPr id="42" name="Rectangle 41"/>
            <p:cNvSpPr/>
            <p:nvPr/>
          </p:nvSpPr>
          <p:spPr>
            <a:xfrm>
              <a:off x="3688221" y="1528786"/>
              <a:ext cx="4437433" cy="21544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sv-SE" sz="800" dirty="0"/>
                <a:t>http://mycluster.com:53122/41758dfc-5ed6-48ed-bb62-a1982211de2f/131292412751868819</a:t>
              </a:r>
            </a:p>
          </p:txBody>
        </p:sp>
        <p:cxnSp>
          <p:nvCxnSpPr>
            <p:cNvPr id="43" name="Straight Connector 70"/>
            <p:cNvCxnSpPr>
              <a:cxnSpLocks/>
              <a:stCxn id="42" idx="2"/>
              <a:endCxn id="23" idx="0"/>
            </p:cNvCxnSpPr>
            <p:nvPr/>
          </p:nvCxnSpPr>
          <p:spPr>
            <a:xfrm rot="16200000" flipH="1">
              <a:off x="5768786" y="1882381"/>
              <a:ext cx="810901" cy="534597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>
            <a:off x="4638313" y="4038854"/>
            <a:ext cx="4798727" cy="1058362"/>
            <a:chOff x="4638313" y="4038854"/>
            <a:chExt cx="4798727" cy="1058362"/>
          </a:xfrm>
        </p:grpSpPr>
        <p:sp>
          <p:nvSpPr>
            <p:cNvPr id="41" name="Rectangle 40"/>
            <p:cNvSpPr/>
            <p:nvPr/>
          </p:nvSpPr>
          <p:spPr>
            <a:xfrm>
              <a:off x="4977165" y="4881772"/>
              <a:ext cx="4459875" cy="21544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sv-SE" sz="800" dirty="0"/>
                <a:t>http://mycluster.com:53122/23e35218-8fc2-47aa-b974-37ecb043b3ea/131292412303458761</a:t>
              </a:r>
            </a:p>
          </p:txBody>
        </p:sp>
        <p:cxnSp>
          <p:nvCxnSpPr>
            <p:cNvPr id="44" name="Straight Connector 73"/>
            <p:cNvCxnSpPr>
              <a:cxnSpLocks/>
              <a:stCxn id="41" idx="1"/>
              <a:endCxn id="14" idx="3"/>
            </p:cNvCxnSpPr>
            <p:nvPr/>
          </p:nvCxnSpPr>
          <p:spPr>
            <a:xfrm rot="10800000">
              <a:off x="4638313" y="4038854"/>
              <a:ext cx="338852" cy="950641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592446" y="4038854"/>
            <a:ext cx="5028503" cy="829868"/>
            <a:chOff x="5592446" y="4038854"/>
            <a:chExt cx="5028503" cy="829868"/>
          </a:xfrm>
        </p:grpSpPr>
        <p:sp>
          <p:nvSpPr>
            <p:cNvPr id="45" name="Rectangle 44"/>
            <p:cNvSpPr/>
            <p:nvPr/>
          </p:nvSpPr>
          <p:spPr>
            <a:xfrm>
              <a:off x="6161074" y="4653278"/>
              <a:ext cx="4459875" cy="21544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sv-SE" sz="800" dirty="0"/>
                <a:t>http://mycluster.com:53122/23e35218-8fc2-47aa-b974-37ecb043b3ea/131292412105854469</a:t>
              </a:r>
            </a:p>
          </p:txBody>
        </p:sp>
        <p:cxnSp>
          <p:nvCxnSpPr>
            <p:cNvPr id="46" name="Straight Connector 73"/>
            <p:cNvCxnSpPr>
              <a:cxnSpLocks/>
              <a:stCxn id="45" idx="1"/>
              <a:endCxn id="15" idx="3"/>
            </p:cNvCxnSpPr>
            <p:nvPr/>
          </p:nvCxnSpPr>
          <p:spPr>
            <a:xfrm rot="10800000">
              <a:off x="5592446" y="4038854"/>
              <a:ext cx="568629" cy="722147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Rectangle 46"/>
          <p:cNvSpPr/>
          <p:nvPr/>
        </p:nvSpPr>
        <p:spPr>
          <a:xfrm>
            <a:off x="7869931" y="1844417"/>
            <a:ext cx="6527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1000" dirty="0">
                <a:solidFill>
                  <a:schemeClr val="bg1"/>
                </a:solidFill>
              </a:rPr>
              <a:t>Partition</a:t>
            </a:r>
          </a:p>
        </p:txBody>
      </p:sp>
      <p:sp>
        <p:nvSpPr>
          <p:cNvPr id="48" name="Rectangle 47"/>
          <p:cNvSpPr/>
          <p:nvPr/>
        </p:nvSpPr>
        <p:spPr>
          <a:xfrm>
            <a:off x="9649467" y="2063981"/>
            <a:ext cx="1128835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131299935028265326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131299935028265327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131299935028265328</a:t>
            </a:r>
          </a:p>
        </p:txBody>
      </p:sp>
      <p:sp>
        <p:nvSpPr>
          <p:cNvPr id="49" name="Rectangle 48"/>
          <p:cNvSpPr/>
          <p:nvPr/>
        </p:nvSpPr>
        <p:spPr>
          <a:xfrm>
            <a:off x="9649466" y="2516975"/>
            <a:ext cx="1128835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131299935028423334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131299935028423335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131299935028423336</a:t>
            </a:r>
          </a:p>
        </p:txBody>
      </p:sp>
      <p:sp>
        <p:nvSpPr>
          <p:cNvPr id="50" name="Rectangle 49"/>
          <p:cNvSpPr/>
          <p:nvPr/>
        </p:nvSpPr>
        <p:spPr>
          <a:xfrm>
            <a:off x="9649466" y="2943709"/>
            <a:ext cx="1128835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131299935028423334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131299935028423335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131299935028423336</a:t>
            </a:r>
          </a:p>
        </p:txBody>
      </p:sp>
      <p:sp>
        <p:nvSpPr>
          <p:cNvPr id="51" name="Rectangle 50"/>
          <p:cNvSpPr/>
          <p:nvPr/>
        </p:nvSpPr>
        <p:spPr>
          <a:xfrm>
            <a:off x="9706278" y="1838419"/>
            <a:ext cx="67518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1000" dirty="0">
                <a:solidFill>
                  <a:schemeClr val="bg1"/>
                </a:solidFill>
              </a:rPr>
              <a:t>Replicas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2978415" y="5229547"/>
            <a:ext cx="1018227" cy="1157076"/>
            <a:chOff x="2978415" y="5229547"/>
            <a:chExt cx="1018227" cy="1157076"/>
          </a:xfrm>
        </p:grpSpPr>
        <p:sp>
          <p:nvSpPr>
            <p:cNvPr id="61" name="Rectangle 60"/>
            <p:cNvSpPr/>
            <p:nvPr/>
          </p:nvSpPr>
          <p:spPr>
            <a:xfrm>
              <a:off x="3098871" y="5229547"/>
              <a:ext cx="792194" cy="7921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N</a:t>
              </a:r>
              <a:r>
                <a:rPr lang="sv-SE" baseline="-25000" dirty="0"/>
                <a:t>0</a:t>
              </a: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2978415" y="6017291"/>
              <a:ext cx="1018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>
                  <a:solidFill>
                    <a:schemeClr val="bg1"/>
                  </a:solidFill>
                </a:rPr>
                <a:t>10.0.0.1</a:t>
              </a: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3927418" y="5229547"/>
            <a:ext cx="1018227" cy="1157076"/>
            <a:chOff x="3927418" y="5229547"/>
            <a:chExt cx="1018227" cy="1157076"/>
          </a:xfrm>
        </p:grpSpPr>
        <p:sp>
          <p:nvSpPr>
            <p:cNvPr id="62" name="Rectangle 61"/>
            <p:cNvSpPr/>
            <p:nvPr/>
          </p:nvSpPr>
          <p:spPr>
            <a:xfrm>
              <a:off x="4069086" y="5229547"/>
              <a:ext cx="792194" cy="7921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N</a:t>
              </a:r>
              <a:r>
                <a:rPr lang="sv-SE" baseline="-25000" dirty="0"/>
                <a:t>1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927418" y="6017291"/>
              <a:ext cx="1018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>
                  <a:solidFill>
                    <a:schemeClr val="bg1"/>
                  </a:solidFill>
                </a:rPr>
                <a:t>10.0.0.2</a:t>
              </a: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4908237" y="5229547"/>
            <a:ext cx="1018227" cy="1157076"/>
            <a:chOff x="4908237" y="5229547"/>
            <a:chExt cx="1018227" cy="1157076"/>
          </a:xfrm>
        </p:grpSpPr>
        <p:sp>
          <p:nvSpPr>
            <p:cNvPr id="63" name="Rectangle 62"/>
            <p:cNvSpPr/>
            <p:nvPr/>
          </p:nvSpPr>
          <p:spPr>
            <a:xfrm>
              <a:off x="5039302" y="5229547"/>
              <a:ext cx="792194" cy="7921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N</a:t>
              </a:r>
              <a:r>
                <a:rPr lang="sv-SE" baseline="-25000" dirty="0"/>
                <a:t>2</a:t>
              </a: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4908237" y="6017291"/>
              <a:ext cx="1018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>
                  <a:solidFill>
                    <a:schemeClr val="bg1"/>
                  </a:solidFill>
                </a:rPr>
                <a:t>10.0.0.3</a:t>
              </a: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5878453" y="5229547"/>
            <a:ext cx="1018227" cy="1157076"/>
            <a:chOff x="5878453" y="5229547"/>
            <a:chExt cx="1018227" cy="1157076"/>
          </a:xfrm>
        </p:grpSpPr>
        <p:sp>
          <p:nvSpPr>
            <p:cNvPr id="64" name="Rectangle 63"/>
            <p:cNvSpPr/>
            <p:nvPr/>
          </p:nvSpPr>
          <p:spPr>
            <a:xfrm>
              <a:off x="6009517" y="5229547"/>
              <a:ext cx="792194" cy="7921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N</a:t>
              </a:r>
              <a:r>
                <a:rPr lang="sv-SE" baseline="-25000" dirty="0"/>
                <a:t>3</a:t>
              </a: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878453" y="6017291"/>
              <a:ext cx="1018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>
                  <a:solidFill>
                    <a:schemeClr val="bg1"/>
                  </a:solidFill>
                </a:rPr>
                <a:t>10.0.0.4</a:t>
              </a: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6848668" y="5229547"/>
            <a:ext cx="1018227" cy="1161526"/>
            <a:chOff x="6848668" y="5229547"/>
            <a:chExt cx="1018227" cy="1161526"/>
          </a:xfrm>
        </p:grpSpPr>
        <p:sp>
          <p:nvSpPr>
            <p:cNvPr id="65" name="Rectangle 64"/>
            <p:cNvSpPr/>
            <p:nvPr/>
          </p:nvSpPr>
          <p:spPr>
            <a:xfrm>
              <a:off x="6979733" y="5229547"/>
              <a:ext cx="792194" cy="7921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dirty="0"/>
                <a:t>N</a:t>
              </a:r>
              <a:r>
                <a:rPr lang="sv-SE" baseline="-25000" dirty="0"/>
                <a:t>4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6848668" y="6021741"/>
              <a:ext cx="1018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>
                  <a:solidFill>
                    <a:schemeClr val="bg1"/>
                  </a:solidFill>
                </a:rPr>
                <a:t>10.0.0.5</a:t>
              </a:r>
            </a:p>
          </p:txBody>
        </p:sp>
      </p:grpSp>
      <p:sp>
        <p:nvSpPr>
          <p:cNvPr id="71" name="Rectangle 70"/>
          <p:cNvSpPr/>
          <p:nvPr/>
        </p:nvSpPr>
        <p:spPr>
          <a:xfrm>
            <a:off x="9633817" y="3384944"/>
            <a:ext cx="1128835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131299935028265326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131299935028265327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131299935028265328</a:t>
            </a:r>
          </a:p>
        </p:txBody>
      </p:sp>
      <p:sp>
        <p:nvSpPr>
          <p:cNvPr id="72" name="Rectangle 71"/>
          <p:cNvSpPr/>
          <p:nvPr/>
        </p:nvSpPr>
        <p:spPr>
          <a:xfrm>
            <a:off x="9633816" y="3837938"/>
            <a:ext cx="1128835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131299935028423334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131299935028423335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9633816" y="4264672"/>
            <a:ext cx="1128835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131299935028423334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131299935028423335</a:t>
            </a:r>
          </a:p>
          <a:p>
            <a:r>
              <a:rPr lang="sv-SE" sz="700" dirty="0">
                <a:solidFill>
                  <a:schemeClr val="bg1"/>
                </a:solidFill>
                <a:latin typeface="Consolas" panose="020B0609020204030204" pitchFamily="49" charset="0"/>
              </a:rPr>
              <a:t> 131299935028423336</a:t>
            </a:r>
          </a:p>
        </p:txBody>
      </p:sp>
      <p:grpSp>
        <p:nvGrpSpPr>
          <p:cNvPr id="87" name="Group 86"/>
          <p:cNvGrpSpPr/>
          <p:nvPr/>
        </p:nvGrpSpPr>
        <p:grpSpPr>
          <a:xfrm>
            <a:off x="7231538" y="2994996"/>
            <a:ext cx="2612010" cy="370484"/>
            <a:chOff x="7231538" y="2994996"/>
            <a:chExt cx="2612010" cy="370484"/>
          </a:xfrm>
        </p:grpSpPr>
        <p:sp>
          <p:nvSpPr>
            <p:cNvPr id="21" name="Rectangle 20"/>
            <p:cNvSpPr/>
            <p:nvPr/>
          </p:nvSpPr>
          <p:spPr>
            <a:xfrm>
              <a:off x="7231538" y="2994996"/>
              <a:ext cx="328257" cy="32825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sv-SE" sz="1400" dirty="0"/>
                <a:t>P</a:t>
              </a:r>
              <a:r>
                <a:rPr lang="sv-SE" sz="1400" baseline="-25000" dirty="0"/>
                <a:t>2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7869931" y="3165425"/>
              <a:ext cx="197361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700" dirty="0">
                  <a:solidFill>
                    <a:schemeClr val="bg1"/>
                  </a:solidFill>
                  <a:latin typeface="Consolas" panose="020B0609020204030204" pitchFamily="49" charset="0"/>
                </a:rPr>
                <a:t>8033FAA5-E521-4D71-8E49-4370B82E2C2F</a:t>
              </a:r>
            </a:p>
          </p:txBody>
        </p:sp>
      </p:grpSp>
      <p:sp>
        <p:nvSpPr>
          <p:cNvPr id="90" name="Rectangle 89"/>
          <p:cNvSpPr/>
          <p:nvPr/>
        </p:nvSpPr>
        <p:spPr>
          <a:xfrm>
            <a:off x="3287684" y="2993610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2</a:t>
            </a:r>
          </a:p>
        </p:txBody>
      </p:sp>
      <p:sp>
        <p:nvSpPr>
          <p:cNvPr id="91" name="Rectangle 90"/>
          <p:cNvSpPr/>
          <p:nvPr/>
        </p:nvSpPr>
        <p:spPr>
          <a:xfrm>
            <a:off x="4311647" y="2543058"/>
            <a:ext cx="328257" cy="32825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sv-SE" sz="1400" dirty="0"/>
              <a:t>S</a:t>
            </a:r>
            <a:r>
              <a:rPr lang="sv-SE" sz="1400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2935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5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25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75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5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5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5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5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75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5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95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05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15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35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8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50"/>
                            </p:stCondLst>
                            <p:childTnLst>
                              <p:par>
                                <p:cTn id="1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2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500"/>
                            </p:stCondLst>
                            <p:childTnLst>
                              <p:par>
                                <p:cTn id="1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6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  <p:bldP spid="17" grpId="0" animBg="1"/>
      <p:bldP spid="18" grpId="0" animBg="1"/>
      <p:bldP spid="19" grpId="0" animBg="1"/>
      <p:bldP spid="22" grpId="0"/>
      <p:bldP spid="24" grpId="0" animBg="1"/>
      <p:bldP spid="25" grpId="0" animBg="1"/>
      <p:bldP spid="27" grpId="0" animBg="1"/>
      <p:bldP spid="28" grpId="0"/>
      <p:bldP spid="47" grpId="0"/>
      <p:bldP spid="48" grpId="0"/>
      <p:bldP spid="49" grpId="0"/>
      <p:bldP spid="50" grpId="0"/>
      <p:bldP spid="51" grpId="0"/>
      <p:bldP spid="71" grpId="0"/>
      <p:bldP spid="72" grpId="0"/>
      <p:bldP spid="73" grpId="0"/>
      <p:bldP spid="90" grpId="0" animBg="1"/>
      <p:bldP spid="9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2400" dirty="0"/>
              <a:t>Ansvar för varje tjänst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Domändriven utveckling, DDD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Gränssnitt och meddelanden</a:t>
            </a:r>
          </a:p>
          <a:p>
            <a:pPr>
              <a:lnSpc>
                <a:spcPct val="100000"/>
              </a:lnSpc>
            </a:pPr>
            <a:endParaRPr lang="sv-SE" sz="2400" dirty="0"/>
          </a:p>
          <a:p>
            <a:pPr>
              <a:lnSpc>
                <a:spcPct val="100000"/>
              </a:lnSpc>
            </a:pPr>
            <a:r>
              <a:rPr lang="sv-SE" sz="2400" dirty="0"/>
              <a:t>Skalning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Partionering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Prestanda</a:t>
            </a:r>
          </a:p>
          <a:p>
            <a:pPr>
              <a:lnSpc>
                <a:spcPct val="100000"/>
              </a:lnSpc>
            </a:pPr>
            <a:endParaRPr lang="sv-SE" sz="2400" dirty="0"/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Designa för Microservices</a:t>
            </a:r>
          </a:p>
        </p:txBody>
      </p:sp>
    </p:spTree>
    <p:extLst>
      <p:ext uri="{BB962C8B-B14F-4D97-AF65-F5344CB8AC3E}">
        <p14:creationId xmlns:p14="http://schemas.microsoft.com/office/powerpoint/2010/main" val="281021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0" y="-4875"/>
            <a:ext cx="5293895" cy="6858000"/>
          </a:xfrm>
        </p:spPr>
        <p:txBody>
          <a:bodyPr wrap="square"/>
          <a:lstStyle/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/>
              <a:t>01. Microservices och </a:t>
            </a:r>
            <a:br>
              <a:rPr lang="sv-SE" dirty="0"/>
            </a:br>
            <a:r>
              <a:rPr lang="sv-SE" dirty="0"/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/>
              <a:t>02. Reliable services</a:t>
            </a:r>
          </a:p>
          <a:p>
            <a:pPr marL="804863" lvl="1" indent="-347663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/>
              <a:t>03. Utveckla Service Fabric applikationer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/>
              <a:t>04. Köra Service Fabric applikationer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/>
              <a:t>05 Bygga upp Service Fabric kluster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/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92345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774700" y="641351"/>
            <a:ext cx="10650538" cy="804168"/>
          </a:xfrm>
        </p:spPr>
        <p:txBody>
          <a:bodyPr>
            <a:normAutofit/>
          </a:bodyPr>
          <a:lstStyle/>
          <a:p>
            <a:r>
              <a:rPr lang="sv-SE" dirty="0"/>
              <a:t>Exempel App </a:t>
            </a:r>
            <a:r>
              <a:rPr lang="sv-SE" dirty="0">
                <a:solidFill>
                  <a:schemeClr val="accent4"/>
                </a:solidFill>
              </a:rPr>
              <a:t>”Vem presenterar på TechX?”</a:t>
            </a:r>
          </a:p>
        </p:txBody>
      </p:sp>
      <p:sp>
        <p:nvSpPr>
          <p:cNvPr id="4" name="Hexagon 3"/>
          <p:cNvSpPr/>
          <p:nvPr/>
        </p:nvSpPr>
        <p:spPr>
          <a:xfrm>
            <a:off x="3125562" y="3046513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3042525" y="3586468"/>
            <a:ext cx="7409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050" dirty="0">
                <a:solidFill>
                  <a:schemeClr val="bg1"/>
                </a:solidFill>
              </a:rPr>
              <a:t>Web API</a:t>
            </a:r>
          </a:p>
        </p:txBody>
      </p:sp>
      <p:sp>
        <p:nvSpPr>
          <p:cNvPr id="36" name="Hexagon 35"/>
          <p:cNvSpPr/>
          <p:nvPr/>
        </p:nvSpPr>
        <p:spPr>
          <a:xfrm>
            <a:off x="2625246" y="2762021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37" name="Hexagon 36"/>
          <p:cNvSpPr/>
          <p:nvPr/>
        </p:nvSpPr>
        <p:spPr>
          <a:xfrm>
            <a:off x="3123377" y="2492044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38" name="Hexagon 37"/>
          <p:cNvSpPr/>
          <p:nvPr/>
        </p:nvSpPr>
        <p:spPr>
          <a:xfrm>
            <a:off x="3621508" y="2769279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39" name="Hexagon 38"/>
          <p:cNvSpPr/>
          <p:nvPr/>
        </p:nvSpPr>
        <p:spPr>
          <a:xfrm>
            <a:off x="2625246" y="2200295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41" name="TextBox 40"/>
          <p:cNvSpPr txBox="1"/>
          <p:nvPr/>
        </p:nvSpPr>
        <p:spPr>
          <a:xfrm>
            <a:off x="4416929" y="5419815"/>
            <a:ext cx="6575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050" dirty="0">
                <a:solidFill>
                  <a:schemeClr val="bg1"/>
                </a:solidFill>
              </a:rPr>
              <a:t>Scraper</a:t>
            </a:r>
          </a:p>
        </p:txBody>
      </p:sp>
      <p:sp>
        <p:nvSpPr>
          <p:cNvPr id="59" name="Hexagon 58"/>
          <p:cNvSpPr/>
          <p:nvPr/>
        </p:nvSpPr>
        <p:spPr>
          <a:xfrm>
            <a:off x="3125562" y="1944832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0" name="Hexagon 59"/>
          <p:cNvSpPr/>
          <p:nvPr/>
        </p:nvSpPr>
        <p:spPr>
          <a:xfrm>
            <a:off x="3621507" y="2222066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1" name="Hexagon 60"/>
          <p:cNvSpPr/>
          <p:nvPr/>
        </p:nvSpPr>
        <p:spPr>
          <a:xfrm>
            <a:off x="4462067" y="4929173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2" name="Hexagon 61"/>
          <p:cNvSpPr/>
          <p:nvPr/>
        </p:nvSpPr>
        <p:spPr>
          <a:xfrm>
            <a:off x="3961751" y="4644681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3" name="Hexagon 62"/>
          <p:cNvSpPr/>
          <p:nvPr/>
        </p:nvSpPr>
        <p:spPr>
          <a:xfrm>
            <a:off x="4459882" y="4374704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4" name="Hexagon 63"/>
          <p:cNvSpPr/>
          <p:nvPr/>
        </p:nvSpPr>
        <p:spPr>
          <a:xfrm>
            <a:off x="4958013" y="4651939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5" name="Hexagon 64"/>
          <p:cNvSpPr/>
          <p:nvPr/>
        </p:nvSpPr>
        <p:spPr>
          <a:xfrm>
            <a:off x="3961751" y="4082955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6" name="Hexagon 65"/>
          <p:cNvSpPr/>
          <p:nvPr/>
        </p:nvSpPr>
        <p:spPr>
          <a:xfrm>
            <a:off x="4462067" y="3827492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7" name="Hexagon 66"/>
          <p:cNvSpPr/>
          <p:nvPr/>
        </p:nvSpPr>
        <p:spPr>
          <a:xfrm>
            <a:off x="4958012" y="4104726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cxnSp>
        <p:nvCxnSpPr>
          <p:cNvPr id="47" name="Straight Connector 46"/>
          <p:cNvCxnSpPr/>
          <p:nvPr/>
        </p:nvCxnSpPr>
        <p:spPr>
          <a:xfrm>
            <a:off x="3385557" y="2769279"/>
            <a:ext cx="1357085" cy="183334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082140" y="3518111"/>
            <a:ext cx="8018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600" dirty="0">
                <a:solidFill>
                  <a:schemeClr val="bg1"/>
                </a:solidFill>
              </a:rPr>
              <a:t>fabric:/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742388" y="2605845"/>
            <a:ext cx="7008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600" dirty="0">
                <a:solidFill>
                  <a:schemeClr val="bg1"/>
                </a:solidFill>
              </a:rPr>
              <a:t>http://</a:t>
            </a:r>
          </a:p>
        </p:txBody>
      </p:sp>
    </p:spTree>
    <p:extLst>
      <p:ext uri="{BB962C8B-B14F-4D97-AF65-F5344CB8AC3E}">
        <p14:creationId xmlns:p14="http://schemas.microsoft.com/office/powerpoint/2010/main" val="3812976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8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5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  <p:bldP spid="36" grpId="0" animBg="1"/>
      <p:bldP spid="37" grpId="0" animBg="1"/>
      <p:bldP spid="38" grpId="0" animBg="1"/>
      <p:bldP spid="39" grpId="0" animBg="1"/>
      <p:bldP spid="41" grpId="0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70" grpId="0"/>
      <p:bldP spid="7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Service Fabric – Unleashed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Vad</a:t>
            </a:r>
            <a:r>
              <a:rPr lang="en-US" dirty="0"/>
              <a:t> </a:t>
            </a:r>
            <a:r>
              <a:rPr lang="en-US" dirty="0" err="1"/>
              <a:t>finns</a:t>
            </a:r>
            <a:r>
              <a:rPr lang="en-US" dirty="0"/>
              <a:t> </a:t>
            </a:r>
            <a:r>
              <a:rPr lang="en-US" dirty="0" err="1"/>
              <a:t>bortom</a:t>
            </a:r>
            <a:r>
              <a:rPr lang="en-US" dirty="0"/>
              <a:t> Getting Started samples?</a:t>
            </a:r>
          </a:p>
          <a:p>
            <a:r>
              <a:rPr lang="en-US" dirty="0" err="1"/>
              <a:t>TechX</a:t>
            </a:r>
            <a:r>
              <a:rPr lang="en-US" dirty="0"/>
              <a:t> 2017-02-17</a:t>
            </a:r>
          </a:p>
        </p:txBody>
      </p:sp>
    </p:spTree>
    <p:extLst>
      <p:ext uri="{BB962C8B-B14F-4D97-AF65-F5344CB8AC3E}">
        <p14:creationId xmlns:p14="http://schemas.microsoft.com/office/powerpoint/2010/main" val="390717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b"/>
          <a:lstStyle/>
          <a:p>
            <a:r>
              <a:rPr lang="sv-SE" sz="2400" u="sng" dirty="0">
                <a:solidFill>
                  <a:schemeClr val="accent4"/>
                </a:solidFill>
              </a:rPr>
              <a:t>https://github.com/FredrikGoransson/TechX.SF.Demo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DEMO – Stateless services</a:t>
            </a:r>
          </a:p>
        </p:txBody>
      </p:sp>
    </p:spTree>
    <p:extLst>
      <p:ext uri="{BB962C8B-B14F-4D97-AF65-F5344CB8AC3E}">
        <p14:creationId xmlns:p14="http://schemas.microsoft.com/office/powerpoint/2010/main" val="194772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Hexagon 45"/>
          <p:cNvSpPr/>
          <p:nvPr/>
        </p:nvSpPr>
        <p:spPr>
          <a:xfrm>
            <a:off x="3125562" y="3046513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49" name="TextBox 48"/>
          <p:cNvSpPr txBox="1"/>
          <p:nvPr/>
        </p:nvSpPr>
        <p:spPr>
          <a:xfrm>
            <a:off x="3042525" y="3586468"/>
            <a:ext cx="7409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050" dirty="0">
                <a:solidFill>
                  <a:schemeClr val="bg1"/>
                </a:solidFill>
              </a:rPr>
              <a:t>Web API</a:t>
            </a:r>
          </a:p>
        </p:txBody>
      </p:sp>
      <p:sp>
        <p:nvSpPr>
          <p:cNvPr id="50" name="Hexagon 49"/>
          <p:cNvSpPr/>
          <p:nvPr/>
        </p:nvSpPr>
        <p:spPr>
          <a:xfrm>
            <a:off x="2625246" y="2762021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52" name="Hexagon 51"/>
          <p:cNvSpPr/>
          <p:nvPr/>
        </p:nvSpPr>
        <p:spPr>
          <a:xfrm>
            <a:off x="3123377" y="2492044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53" name="Hexagon 52"/>
          <p:cNvSpPr/>
          <p:nvPr/>
        </p:nvSpPr>
        <p:spPr>
          <a:xfrm>
            <a:off x="3621508" y="2769279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54" name="Hexagon 53"/>
          <p:cNvSpPr/>
          <p:nvPr/>
        </p:nvSpPr>
        <p:spPr>
          <a:xfrm>
            <a:off x="2625246" y="2200295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4416929" y="5419815"/>
            <a:ext cx="6575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050" dirty="0">
                <a:solidFill>
                  <a:schemeClr val="bg1"/>
                </a:solidFill>
              </a:rPr>
              <a:t>Scraper</a:t>
            </a:r>
          </a:p>
        </p:txBody>
      </p:sp>
      <p:sp>
        <p:nvSpPr>
          <p:cNvPr id="57" name="Hexagon 56"/>
          <p:cNvSpPr/>
          <p:nvPr/>
        </p:nvSpPr>
        <p:spPr>
          <a:xfrm>
            <a:off x="3125562" y="1944832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59" name="Hexagon 58"/>
          <p:cNvSpPr/>
          <p:nvPr/>
        </p:nvSpPr>
        <p:spPr>
          <a:xfrm>
            <a:off x="3621507" y="2222066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0" name="Hexagon 59"/>
          <p:cNvSpPr/>
          <p:nvPr/>
        </p:nvSpPr>
        <p:spPr>
          <a:xfrm>
            <a:off x="4462067" y="4929173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1" name="Hexagon 60"/>
          <p:cNvSpPr/>
          <p:nvPr/>
        </p:nvSpPr>
        <p:spPr>
          <a:xfrm>
            <a:off x="3961751" y="4644681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2" name="Hexagon 61"/>
          <p:cNvSpPr/>
          <p:nvPr/>
        </p:nvSpPr>
        <p:spPr>
          <a:xfrm>
            <a:off x="4459882" y="4374704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3" name="Hexagon 62"/>
          <p:cNvSpPr/>
          <p:nvPr/>
        </p:nvSpPr>
        <p:spPr>
          <a:xfrm>
            <a:off x="4958013" y="4651939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4" name="Hexagon 63"/>
          <p:cNvSpPr/>
          <p:nvPr/>
        </p:nvSpPr>
        <p:spPr>
          <a:xfrm>
            <a:off x="3961751" y="4082955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5" name="Hexagon 64"/>
          <p:cNvSpPr/>
          <p:nvPr/>
        </p:nvSpPr>
        <p:spPr>
          <a:xfrm>
            <a:off x="4462067" y="3827492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sp>
        <p:nvSpPr>
          <p:cNvPr id="66" name="Hexagon 65"/>
          <p:cNvSpPr/>
          <p:nvPr/>
        </p:nvSpPr>
        <p:spPr>
          <a:xfrm>
            <a:off x="4958012" y="4104726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200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3385557" y="2769279"/>
            <a:ext cx="1357085" cy="183334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4082140" y="3518111"/>
            <a:ext cx="8018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600" dirty="0">
                <a:solidFill>
                  <a:schemeClr val="bg1"/>
                </a:solidFill>
              </a:rPr>
              <a:t>fabric:/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742388" y="2605845"/>
            <a:ext cx="7008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600" dirty="0">
                <a:solidFill>
                  <a:schemeClr val="bg1"/>
                </a:solidFill>
              </a:rPr>
              <a:t>http://</a:t>
            </a: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Exempel App </a:t>
            </a:r>
            <a:r>
              <a:rPr lang="sv-SE" dirty="0">
                <a:solidFill>
                  <a:schemeClr val="accent4"/>
                </a:solidFill>
              </a:rPr>
              <a:t>”Vem presenterar på TechX?”</a:t>
            </a:r>
            <a:endParaRPr lang="sv-SE" dirty="0"/>
          </a:p>
        </p:txBody>
      </p:sp>
      <p:sp>
        <p:nvSpPr>
          <p:cNvPr id="5" name="Hexagon 4"/>
          <p:cNvSpPr/>
          <p:nvPr/>
        </p:nvSpPr>
        <p:spPr>
          <a:xfrm>
            <a:off x="6545814" y="2334151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A-D</a:t>
            </a:r>
          </a:p>
        </p:txBody>
      </p:sp>
      <p:pic>
        <p:nvPicPr>
          <p:cNvPr id="6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417" y="2132336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9880" y="2069177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2778" y="2206931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Hexagon 10"/>
          <p:cNvSpPr/>
          <p:nvPr/>
        </p:nvSpPr>
        <p:spPr>
          <a:xfrm>
            <a:off x="7179633" y="2791050"/>
            <a:ext cx="574835" cy="51092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E-I</a:t>
            </a:r>
          </a:p>
        </p:txBody>
      </p:sp>
      <p:sp>
        <p:nvSpPr>
          <p:cNvPr id="12" name="Hexagon 11"/>
          <p:cNvSpPr/>
          <p:nvPr/>
        </p:nvSpPr>
        <p:spPr>
          <a:xfrm>
            <a:off x="6574333" y="3096977"/>
            <a:ext cx="574835" cy="510926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J-M</a:t>
            </a:r>
          </a:p>
        </p:txBody>
      </p:sp>
      <p:sp>
        <p:nvSpPr>
          <p:cNvPr id="13" name="Hexagon 12"/>
          <p:cNvSpPr/>
          <p:nvPr/>
        </p:nvSpPr>
        <p:spPr>
          <a:xfrm>
            <a:off x="7179633" y="3515458"/>
            <a:ext cx="574835" cy="51092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N-R</a:t>
            </a:r>
          </a:p>
        </p:txBody>
      </p:sp>
      <p:sp>
        <p:nvSpPr>
          <p:cNvPr id="14" name="Hexagon 13"/>
          <p:cNvSpPr/>
          <p:nvPr/>
        </p:nvSpPr>
        <p:spPr>
          <a:xfrm>
            <a:off x="6535022" y="3818850"/>
            <a:ext cx="574835" cy="510926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S-V</a:t>
            </a:r>
          </a:p>
        </p:txBody>
      </p:sp>
      <p:sp>
        <p:nvSpPr>
          <p:cNvPr id="15" name="Hexagon 14"/>
          <p:cNvSpPr/>
          <p:nvPr/>
        </p:nvSpPr>
        <p:spPr>
          <a:xfrm>
            <a:off x="7170764" y="4228199"/>
            <a:ext cx="574835" cy="510926"/>
          </a:xfrm>
          <a:prstGeom prst="hexag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200" dirty="0"/>
              <a:t>W-Z</a:t>
            </a:r>
          </a:p>
        </p:txBody>
      </p:sp>
      <p:pic>
        <p:nvPicPr>
          <p:cNvPr id="19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4900" y="2568937"/>
            <a:ext cx="357185" cy="35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1363" y="2505778"/>
            <a:ext cx="357185" cy="35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261" y="2643532"/>
            <a:ext cx="357185" cy="35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1780" y="2883495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8243" y="2820336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141" y="2958090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8903" y="3320448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366" y="3257289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8264" y="3395043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166" y="3617035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629" y="3553876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527" y="3691630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8856" y="4026384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319" y="3963225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Image result for user icon 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8217" y="4100979"/>
            <a:ext cx="328133" cy="32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8" name="Straight Connector 47"/>
          <p:cNvCxnSpPr>
            <a:cxnSpLocks/>
          </p:cNvCxnSpPr>
          <p:nvPr/>
        </p:nvCxnSpPr>
        <p:spPr>
          <a:xfrm flipH="1">
            <a:off x="4809784" y="2587689"/>
            <a:ext cx="1998613" cy="201493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cxnSpLocks/>
          </p:cNvCxnSpPr>
          <p:nvPr/>
        </p:nvCxnSpPr>
        <p:spPr>
          <a:xfrm flipH="1">
            <a:off x="4817465" y="3351542"/>
            <a:ext cx="2034356" cy="129462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cxnSpLocks/>
          </p:cNvCxnSpPr>
          <p:nvPr/>
        </p:nvCxnSpPr>
        <p:spPr>
          <a:xfrm flipH="1">
            <a:off x="4786641" y="4067621"/>
            <a:ext cx="2021756" cy="63696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653329" y="4743036"/>
            <a:ext cx="1069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050" dirty="0">
                <a:solidFill>
                  <a:schemeClr val="bg1"/>
                </a:solidFill>
              </a:rPr>
              <a:t>SpeakerActors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5241177" y="3183163"/>
            <a:ext cx="8018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600" dirty="0">
                <a:solidFill>
                  <a:schemeClr val="bg1"/>
                </a:solidFill>
              </a:rPr>
              <a:t>fabric:/</a:t>
            </a:r>
          </a:p>
        </p:txBody>
      </p:sp>
    </p:spTree>
    <p:extLst>
      <p:ext uri="{BB962C8B-B14F-4D97-AF65-F5344CB8AC3E}">
        <p14:creationId xmlns:p14="http://schemas.microsoft.com/office/powerpoint/2010/main" val="29604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58" grpId="0"/>
      <p:bldP spid="7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b"/>
          <a:lstStyle/>
          <a:p>
            <a:r>
              <a:rPr lang="sv-SE" sz="2400" u="sng" dirty="0">
                <a:solidFill>
                  <a:schemeClr val="accent4"/>
                </a:solidFill>
              </a:rPr>
              <a:t>https://github.com/FredrikGoransson/TechX.SF.Demo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DEMO – Actors</a:t>
            </a:r>
          </a:p>
        </p:txBody>
      </p:sp>
    </p:spTree>
    <p:extLst>
      <p:ext uri="{BB962C8B-B14F-4D97-AF65-F5344CB8AC3E}">
        <p14:creationId xmlns:p14="http://schemas.microsoft.com/office/powerpoint/2010/main" val="70305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 numCol="1"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sv-SE" sz="2400" dirty="0"/>
              <a:t>Fabric Transport (a.k.a. Service Remoting)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RPC-style kommunikation mellan tjänster i ett kluster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Fungerar mellan applikationer, inte in/ut ur klustret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Inbyggd address resolution, fault handling, logging (ETW)</a:t>
            </a:r>
          </a:p>
          <a:p>
            <a:pPr>
              <a:lnSpc>
                <a:spcPct val="100000"/>
              </a:lnSpc>
            </a:pPr>
            <a:endParaRPr lang="sv-SE" sz="2400" dirty="0"/>
          </a:p>
          <a:p>
            <a:pPr>
              <a:lnSpc>
                <a:spcPct val="100000"/>
              </a:lnSpc>
            </a:pPr>
            <a:r>
              <a:rPr lang="sv-SE" sz="2400" dirty="0"/>
              <a:t>HTTP(S)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Fungerar in/ut ur klustret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Port-baserad – eller –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Reverse Proxy</a:t>
            </a:r>
          </a:p>
          <a:p>
            <a:pPr>
              <a:lnSpc>
                <a:spcPct val="100000"/>
              </a:lnSpc>
            </a:pPr>
            <a:endParaRPr lang="sv-SE" sz="2400" dirty="0"/>
          </a:p>
          <a:p>
            <a:pPr>
              <a:lnSpc>
                <a:spcPct val="100000"/>
              </a:lnSpc>
            </a:pPr>
            <a:r>
              <a:rPr lang="sv-SE" sz="2400" dirty="0"/>
              <a:t>WCF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Queues</a:t>
            </a: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Kommunikation och gränssnitt</a:t>
            </a:r>
          </a:p>
        </p:txBody>
      </p:sp>
    </p:spTree>
    <p:extLst>
      <p:ext uri="{BB962C8B-B14F-4D97-AF65-F5344CB8AC3E}">
        <p14:creationId xmlns:p14="http://schemas.microsoft.com/office/powerpoint/2010/main" val="228106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b"/>
          <a:lstStyle/>
          <a:p>
            <a:r>
              <a:rPr lang="sv-SE" sz="2400" u="sng" dirty="0">
                <a:solidFill>
                  <a:schemeClr val="accent4"/>
                </a:solidFill>
              </a:rPr>
              <a:t>https://github.com/FredrikGoransson/TechX.SF.Demo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DEMO – Actor commuication</a:t>
            </a:r>
          </a:p>
        </p:txBody>
      </p:sp>
    </p:spTree>
    <p:extLst>
      <p:ext uri="{BB962C8B-B14F-4D97-AF65-F5344CB8AC3E}">
        <p14:creationId xmlns:p14="http://schemas.microsoft.com/office/powerpoint/2010/main" val="385835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2400" dirty="0"/>
              <a:t>Actor calls är single-threaded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ActorService hanterar multipla parallella Actors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ActorService hanterar ActorStateProvider som sparar state åt varje enskild Actor</a:t>
            </a: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Actor services och state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4126181" y="3715868"/>
            <a:ext cx="678079" cy="678079"/>
            <a:chOff x="4126181" y="3715868"/>
            <a:chExt cx="678079" cy="678079"/>
          </a:xfrm>
        </p:grpSpPr>
        <p:sp>
          <p:nvSpPr>
            <p:cNvPr id="4" name="Rectangle 3"/>
            <p:cNvSpPr/>
            <p:nvPr/>
          </p:nvSpPr>
          <p:spPr>
            <a:xfrm>
              <a:off x="4126181" y="3715868"/>
              <a:ext cx="678079" cy="67807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215792" y="3927949"/>
              <a:ext cx="49885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050" dirty="0">
                  <a:solidFill>
                    <a:schemeClr val="bg1"/>
                  </a:solidFill>
                </a:rPr>
                <a:t>Actor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990570" y="4929257"/>
            <a:ext cx="1032655" cy="678079"/>
            <a:chOff x="3990570" y="4929257"/>
            <a:chExt cx="1032655" cy="678079"/>
          </a:xfrm>
        </p:grpSpPr>
        <p:sp>
          <p:nvSpPr>
            <p:cNvPr id="6" name="Rectangle 5"/>
            <p:cNvSpPr/>
            <p:nvPr/>
          </p:nvSpPr>
          <p:spPr>
            <a:xfrm>
              <a:off x="4126181" y="4929257"/>
              <a:ext cx="678079" cy="6780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990570" y="5141338"/>
              <a:ext cx="103265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050" dirty="0">
                  <a:solidFill>
                    <a:schemeClr val="bg1"/>
                  </a:solidFill>
                </a:rPr>
                <a:t>StateManager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920041" y="3715868"/>
            <a:ext cx="949299" cy="678079"/>
            <a:chOff x="5920041" y="3715868"/>
            <a:chExt cx="949299" cy="678079"/>
          </a:xfrm>
        </p:grpSpPr>
        <p:sp>
          <p:nvSpPr>
            <p:cNvPr id="8" name="Rectangle 7"/>
            <p:cNvSpPr/>
            <p:nvPr/>
          </p:nvSpPr>
          <p:spPr>
            <a:xfrm>
              <a:off x="6055652" y="3715868"/>
              <a:ext cx="678079" cy="67807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920041" y="3923793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050" dirty="0">
                  <a:solidFill>
                    <a:schemeClr val="bg1"/>
                  </a:solidFill>
                </a:rPr>
                <a:t>ActorService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920041" y="4929257"/>
            <a:ext cx="1002197" cy="678079"/>
            <a:chOff x="5920041" y="4929257"/>
            <a:chExt cx="1002197" cy="678079"/>
          </a:xfrm>
        </p:grpSpPr>
        <p:sp>
          <p:nvSpPr>
            <p:cNvPr id="10" name="Rectangle 9"/>
            <p:cNvSpPr/>
            <p:nvPr/>
          </p:nvSpPr>
          <p:spPr>
            <a:xfrm>
              <a:off x="6055652" y="4929257"/>
              <a:ext cx="678079" cy="67807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920041" y="5141338"/>
              <a:ext cx="100219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050" dirty="0">
                  <a:solidFill>
                    <a:schemeClr val="bg1"/>
                  </a:solidFill>
                </a:rPr>
                <a:t>StateProvider</a:t>
              </a:r>
            </a:p>
          </p:txBody>
        </p:sp>
      </p:grpSp>
      <p:cxnSp>
        <p:nvCxnSpPr>
          <p:cNvPr id="13" name="Straight Arrow Connector 12"/>
          <p:cNvCxnSpPr>
            <a:cxnSpLocks/>
            <a:stCxn id="9" idx="1"/>
            <a:endCxn id="4" idx="3"/>
          </p:cNvCxnSpPr>
          <p:nvPr/>
        </p:nvCxnSpPr>
        <p:spPr>
          <a:xfrm flipH="1">
            <a:off x="4804260" y="4050751"/>
            <a:ext cx="1115781" cy="415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cxnSpLocks/>
            <a:stCxn id="4" idx="2"/>
            <a:endCxn id="6" idx="0"/>
          </p:cNvCxnSpPr>
          <p:nvPr/>
        </p:nvCxnSpPr>
        <p:spPr>
          <a:xfrm>
            <a:off x="4465221" y="4393947"/>
            <a:ext cx="0" cy="53531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cxnSpLocks/>
            <a:stCxn id="7" idx="3"/>
            <a:endCxn id="11" idx="1"/>
          </p:cNvCxnSpPr>
          <p:nvPr/>
        </p:nvCxnSpPr>
        <p:spPr>
          <a:xfrm>
            <a:off x="5023225" y="5268296"/>
            <a:ext cx="89681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cxnSpLocks/>
            <a:stCxn id="8" idx="2"/>
            <a:endCxn id="10" idx="0"/>
          </p:cNvCxnSpPr>
          <p:nvPr/>
        </p:nvCxnSpPr>
        <p:spPr>
          <a:xfrm>
            <a:off x="6394692" y="4393947"/>
            <a:ext cx="0" cy="53531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98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sv-SE" sz="2400" dirty="0"/>
              <a:t>General on Reliable Services/Actors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Services and Actors relationships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Calling Services/Actors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Audit information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Services and Actor microsservices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DDD and AggregateRoots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Scaling and performance considerations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State storage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Backup/restore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Search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External storage – DocumentDB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Exception/Error handling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Handling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Retrying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Testing/mocking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Dependency injection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Mock objects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Integration tests with MockFabricRuntime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Standalone OWIN web</a:t>
            </a: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Utveckling</a:t>
            </a:r>
          </a:p>
        </p:txBody>
      </p:sp>
    </p:spTree>
    <p:extLst>
      <p:ext uri="{BB962C8B-B14F-4D97-AF65-F5344CB8AC3E}">
        <p14:creationId xmlns:p14="http://schemas.microsoft.com/office/powerpoint/2010/main" val="371947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0" y="-4875"/>
            <a:ext cx="5293895" cy="6858000"/>
          </a:xfrm>
        </p:spPr>
        <p:txBody>
          <a:bodyPr wrap="square"/>
          <a:lstStyle/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/>
              <a:t>01. Microservices och </a:t>
            </a:r>
            <a:br>
              <a:rPr lang="sv-SE" dirty="0"/>
            </a:br>
            <a:r>
              <a:rPr lang="sv-SE" dirty="0"/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/>
              <a:t>02. Reliable services</a:t>
            </a:r>
          </a:p>
          <a:p>
            <a:pPr marL="804863" lvl="1" indent="-347663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/>
              <a:t>03. Utveckla Service Fabric applikationer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/>
              <a:t>04. Köra Service Fabric applikationer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/>
              <a:t>05 Bygga upp Service Fabric kluster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/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250664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 numCol="1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Event Tracing for Windows (ETW)</a:t>
            </a:r>
          </a:p>
          <a:p>
            <a:pPr>
              <a:lnSpc>
                <a:spcPct val="100000"/>
              </a:lnSpc>
            </a:pPr>
            <a:r>
              <a:rPr lang="en-US" sz="2400" dirty="0" err="1"/>
              <a:t>EventSource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200" dirty="0" err="1"/>
              <a:t>Lättviktig</a:t>
            </a:r>
            <a:endParaRPr lang="en-US" sz="2200" dirty="0"/>
          </a:p>
          <a:p>
            <a:pPr lvl="1">
              <a:lnSpc>
                <a:spcPct val="100000"/>
              </a:lnSpc>
            </a:pPr>
            <a:r>
              <a:rPr lang="en-US" sz="2200" dirty="0" err="1"/>
              <a:t>Lågnivå</a:t>
            </a:r>
            <a:endParaRPr lang="en-US" sz="2200" dirty="0"/>
          </a:p>
          <a:p>
            <a:pPr lvl="1">
              <a:lnSpc>
                <a:spcPct val="100000"/>
              </a:lnSpc>
            </a:pPr>
            <a:r>
              <a:rPr lang="en-US" sz="2200" dirty="0" err="1"/>
              <a:t>Väletablerad</a:t>
            </a:r>
            <a:endParaRPr lang="en-US" sz="2200" dirty="0"/>
          </a:p>
          <a:p>
            <a:pPr>
              <a:lnSpc>
                <a:spcPct val="100000"/>
              </a:lnSpc>
            </a:pPr>
            <a:r>
              <a:rPr lang="en-US" sz="2400" dirty="0"/>
              <a:t>OMS/Log Analytics </a:t>
            </a:r>
            <a:r>
              <a:rPr lang="en-US" sz="2400" dirty="0" err="1"/>
              <a:t>för</a:t>
            </a:r>
            <a:r>
              <a:rPr lang="en-US" sz="2400" dirty="0"/>
              <a:t> </a:t>
            </a:r>
            <a:r>
              <a:rPr lang="en-US" sz="2400" dirty="0" err="1"/>
              <a:t>monitorering</a:t>
            </a:r>
            <a:endParaRPr lang="en-US" sz="2400" dirty="0"/>
          </a:p>
          <a:p>
            <a:pPr>
              <a:lnSpc>
                <a:spcPct val="100000"/>
              </a:lnSpc>
            </a:pPr>
            <a:r>
              <a:rPr lang="en-US" sz="2400" dirty="0" err="1"/>
              <a:t>EventFlow</a:t>
            </a:r>
            <a:r>
              <a:rPr lang="en-US" sz="2400" dirty="0"/>
              <a:t> </a:t>
            </a:r>
            <a:r>
              <a:rPr lang="en-US" sz="2400" dirty="0" err="1"/>
              <a:t>för</a:t>
            </a:r>
            <a:r>
              <a:rPr lang="en-US" sz="2400" dirty="0"/>
              <a:t> </a:t>
            </a:r>
            <a:r>
              <a:rPr lang="en-US" sz="2400" dirty="0" err="1"/>
              <a:t>att</a:t>
            </a:r>
            <a:r>
              <a:rPr lang="en-US" sz="2400" dirty="0"/>
              <a:t> </a:t>
            </a:r>
            <a:r>
              <a:rPr lang="en-US" sz="2400" dirty="0" err="1"/>
              <a:t>strömma</a:t>
            </a:r>
            <a:r>
              <a:rPr lang="en-US" sz="2400" dirty="0"/>
              <a:t> ETW events till Application Insights</a:t>
            </a:r>
          </a:p>
          <a:p>
            <a:pPr lvl="1">
              <a:lnSpc>
                <a:spcPct val="100000"/>
              </a:lnSpc>
            </a:pPr>
            <a:r>
              <a:rPr lang="sv-SE" sz="2200" dirty="0">
                <a:hlinkClick r:id="rId2"/>
              </a:rPr>
              <a:t>https://github.com/Azure/diagnostics-eventflow</a:t>
            </a:r>
            <a:r>
              <a:rPr lang="sv-SE" sz="2200" dirty="0"/>
              <a:t> 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Använd Semantisk Loggning</a:t>
            </a:r>
          </a:p>
          <a:p>
            <a:pPr lvl="1">
              <a:lnSpc>
                <a:spcPct val="100000"/>
              </a:lnSpc>
            </a:pPr>
            <a:r>
              <a:rPr lang="sv-SE" sz="2000" dirty="0">
                <a:hlinkClick r:id="rId3"/>
              </a:rPr>
              <a:t>https://msdn.microsoft.com/en-us/library/dn440729.aspx</a:t>
            </a:r>
            <a:r>
              <a:rPr lang="sv-SE" sz="2000" dirty="0"/>
              <a:t> </a:t>
            </a: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Loggning i Service Fabric</a:t>
            </a:r>
          </a:p>
        </p:txBody>
      </p:sp>
    </p:spTree>
    <p:extLst>
      <p:ext uri="{BB962C8B-B14F-4D97-AF65-F5344CB8AC3E}">
        <p14:creationId xmlns:p14="http://schemas.microsoft.com/office/powerpoint/2010/main" val="3508252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b"/>
          <a:lstStyle/>
          <a:p>
            <a:r>
              <a:rPr lang="sv-SE" sz="2400" u="sng" dirty="0">
                <a:solidFill>
                  <a:schemeClr val="accent4"/>
                </a:solidFill>
              </a:rPr>
              <a:t>https://github.com/FredrikGoransson/TechX.SF.Demo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DEMO – Service Fabric logging</a:t>
            </a:r>
          </a:p>
        </p:txBody>
      </p:sp>
    </p:spTree>
    <p:extLst>
      <p:ext uri="{BB962C8B-B14F-4D97-AF65-F5344CB8AC3E}">
        <p14:creationId xmlns:p14="http://schemas.microsoft.com/office/powerpoint/2010/main" val="214640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0"/>
            <a:ext cx="5293895" cy="6858000"/>
          </a:xfrm>
          <a:noFill/>
        </p:spPr>
        <p:txBody>
          <a:bodyPr/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sv-SE" dirty="0"/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sv-S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sv-SE" dirty="0"/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b="1" dirty="0">
                <a:solidFill>
                  <a:schemeClr val="bg1"/>
                </a:solidFill>
              </a:rPr>
              <a:t>Fredrik Göransson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endParaRPr lang="sv-SE" sz="18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bg1"/>
                </a:solidFill>
              </a:rPr>
              <a:t>Head of Cloud Architecture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Forefront Consulting Group AB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i="1" dirty="0">
                <a:solidFill>
                  <a:schemeClr val="bg1"/>
                </a:solidFill>
                <a:latin typeface="Georgia" panose="02040502050405020303" pitchFamily="18" charset="0"/>
              </a:rPr>
              <a:t>"Fredrik Göransson has worked as an architect in Microsoft environments for the last 15 years and is passionate about .NET, the Microsoft platform and building cutting-edge solutions.”</a:t>
            </a:r>
            <a:endParaRPr lang="sv-SE" i="1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endParaRPr lang="sv-SE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>
                <a:solidFill>
                  <a:schemeClr val="accent1"/>
                </a:solidFill>
                <a:hlinkClick r:id="rId2"/>
              </a:rPr>
              <a:t>fredrik.goransson@ffcg.se</a:t>
            </a:r>
            <a:endParaRPr lang="sv-SE" dirty="0">
              <a:solidFill>
                <a:schemeClr val="accent1"/>
              </a:solidFill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>
                <a:solidFill>
                  <a:schemeClr val="accent1"/>
                </a:solidFill>
                <a:hlinkClick r:id="rId3"/>
              </a:rPr>
              <a:t>http://github.com/FFCG</a:t>
            </a:r>
            <a:endParaRPr lang="sv-SE" dirty="0">
              <a:solidFill>
                <a:schemeClr val="accent1"/>
              </a:solidFill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>
                <a:solidFill>
                  <a:schemeClr val="accent1"/>
                </a:solidFill>
                <a:hlinkClick r:id="rId4"/>
              </a:rPr>
              <a:t>http://github.com/FredrikGoransson</a:t>
            </a:r>
            <a:endParaRPr lang="sv-SE" dirty="0">
              <a:solidFill>
                <a:schemeClr val="accent1"/>
              </a:solidFill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dirty="0">
                <a:solidFill>
                  <a:schemeClr val="accent1"/>
                </a:solidFill>
                <a:hlinkClick r:id="rId5"/>
              </a:rPr>
              <a:t>http://stackoverflow.com/users/1062217/yoape</a:t>
            </a:r>
            <a:endParaRPr lang="sv-SE" dirty="0">
              <a:solidFill>
                <a:schemeClr val="accent1"/>
              </a:solidFill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615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0" y="-4875"/>
            <a:ext cx="5293895" cy="6858000"/>
          </a:xfrm>
        </p:spPr>
        <p:txBody>
          <a:bodyPr/>
          <a:lstStyle/>
          <a:p>
            <a:pPr lvl="1"/>
            <a:r>
              <a:rPr lang="sv-SE" dirty="0"/>
              <a:t>01. Microservices och </a:t>
            </a:r>
            <a:br>
              <a:rPr lang="sv-SE" dirty="0"/>
            </a:br>
            <a:r>
              <a:rPr lang="sv-SE" dirty="0"/>
              <a:t>Distribuerad Arkitektur</a:t>
            </a:r>
          </a:p>
          <a:p>
            <a:pPr lvl="1"/>
            <a:r>
              <a:rPr lang="sv-SE" dirty="0"/>
              <a:t>02. Reliable services</a:t>
            </a:r>
          </a:p>
          <a:p>
            <a:pPr lvl="1"/>
            <a:r>
              <a:rPr lang="sv-SE" dirty="0"/>
              <a:t>03. Utveckla Service Fabric applikationer</a:t>
            </a:r>
          </a:p>
          <a:p>
            <a:pPr lvl="1"/>
            <a:r>
              <a:rPr lang="sv-SE" dirty="0"/>
              <a:t>04. Köra Service Fabric applikationer</a:t>
            </a:r>
          </a:p>
          <a:p>
            <a:pPr lvl="1"/>
            <a:r>
              <a:rPr lang="sv-SE" sz="2000" b="1" dirty="0"/>
              <a:t>05 Bygga upp Service Fabric kluster</a:t>
            </a:r>
          </a:p>
          <a:p>
            <a:pPr lvl="1"/>
            <a:r>
              <a:rPr lang="sv-SE" dirty="0"/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3860736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 numCol="1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sv-SE" sz="2200" dirty="0"/>
              <a:t>Azure Portal Marketplace – ”Service Fabric cluster”</a:t>
            </a:r>
          </a:p>
          <a:p>
            <a:pPr>
              <a:lnSpc>
                <a:spcPct val="100000"/>
              </a:lnSpc>
            </a:pPr>
            <a:endParaRPr lang="sv-SE" sz="2200" dirty="0"/>
          </a:p>
          <a:p>
            <a:pPr>
              <a:lnSpc>
                <a:spcPct val="100000"/>
              </a:lnSpc>
            </a:pPr>
            <a:r>
              <a:rPr lang="sv-SE" sz="2200" dirty="0"/>
              <a:t>ARM template</a:t>
            </a:r>
          </a:p>
          <a:p>
            <a:pPr lvl="1">
              <a:lnSpc>
                <a:spcPct val="100000"/>
              </a:lnSpc>
            </a:pPr>
            <a:r>
              <a:rPr lang="sv-SE" sz="2000" dirty="0"/>
              <a:t>Cluster</a:t>
            </a:r>
          </a:p>
          <a:p>
            <a:pPr lvl="1">
              <a:lnSpc>
                <a:spcPct val="100000"/>
              </a:lnSpc>
            </a:pPr>
            <a:r>
              <a:rPr lang="sv-SE" sz="2000" dirty="0"/>
              <a:t>Storage Accounts</a:t>
            </a:r>
          </a:p>
          <a:p>
            <a:pPr lvl="1">
              <a:lnSpc>
                <a:spcPct val="100000"/>
              </a:lnSpc>
            </a:pPr>
            <a:r>
              <a:rPr lang="sv-SE" sz="2000" dirty="0"/>
              <a:t>Load Balancers</a:t>
            </a:r>
          </a:p>
          <a:p>
            <a:pPr lvl="1">
              <a:lnSpc>
                <a:spcPct val="100000"/>
              </a:lnSpc>
            </a:pPr>
            <a:r>
              <a:rPr lang="sv-SE" sz="2000" dirty="0"/>
              <a:t>Virtual Machine Scale Sets</a:t>
            </a:r>
          </a:p>
          <a:p>
            <a:pPr>
              <a:lnSpc>
                <a:spcPct val="100000"/>
              </a:lnSpc>
            </a:pPr>
            <a:endParaRPr lang="sv-SE" sz="2200" dirty="0"/>
          </a:p>
          <a:p>
            <a:pPr>
              <a:lnSpc>
                <a:spcPct val="100000"/>
              </a:lnSpc>
            </a:pPr>
            <a:r>
              <a:rPr lang="sv-SE" sz="2200" dirty="0"/>
              <a:t>Säkerhet</a:t>
            </a:r>
          </a:p>
          <a:p>
            <a:pPr lvl="1">
              <a:lnSpc>
                <a:spcPct val="100000"/>
              </a:lnSpc>
            </a:pPr>
            <a:r>
              <a:rPr lang="sv-SE" sz="2000" dirty="0"/>
              <a:t>Certifikatbaserad</a:t>
            </a:r>
          </a:p>
          <a:p>
            <a:pPr lvl="1">
              <a:lnSpc>
                <a:spcPct val="100000"/>
              </a:lnSpc>
            </a:pPr>
            <a:r>
              <a:rPr lang="sv-SE" sz="2000" dirty="0"/>
              <a:t>KeyVault</a:t>
            </a:r>
          </a:p>
          <a:p>
            <a:pPr lvl="1">
              <a:lnSpc>
                <a:spcPct val="100000"/>
              </a:lnSpc>
            </a:pPr>
            <a:endParaRPr lang="sv-SE" sz="2000" dirty="0"/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Infrastrukturen i Service Fabric</a:t>
            </a:r>
          </a:p>
        </p:txBody>
      </p:sp>
    </p:spTree>
    <p:extLst>
      <p:ext uri="{BB962C8B-B14F-4D97-AF65-F5344CB8AC3E}">
        <p14:creationId xmlns:p14="http://schemas.microsoft.com/office/powerpoint/2010/main" val="42616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Load Balancer</a:t>
            </a:r>
          </a:p>
          <a:p>
            <a:pPr lvl="1"/>
            <a:r>
              <a:rPr lang="sv-SE" dirty="0"/>
              <a:t>Port rules</a:t>
            </a:r>
          </a:p>
          <a:p>
            <a:pPr lvl="1"/>
            <a:r>
              <a:rPr lang="sv-SE" dirty="0"/>
              <a:t>Probes</a:t>
            </a:r>
          </a:p>
          <a:p>
            <a:r>
              <a:rPr lang="sv-SE" dirty="0"/>
              <a:t>VMSS</a:t>
            </a:r>
          </a:p>
          <a:p>
            <a:pPr lvl="1"/>
            <a:r>
              <a:rPr lang="sv-SE" dirty="0"/>
              <a:t>ETWProviders – Diagnostics</a:t>
            </a:r>
          </a:p>
          <a:p>
            <a:r>
              <a:rPr lang="sv-SE" dirty="0"/>
              <a:t>Admin Certificates</a:t>
            </a:r>
          </a:p>
          <a:p>
            <a:pPr lvl="1"/>
            <a:r>
              <a:rPr lang="sv-SE" dirty="0"/>
              <a:t>Thumbprints till VM noder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Service Fabric cluster ARM template</a:t>
            </a:r>
          </a:p>
        </p:txBody>
      </p:sp>
    </p:spTree>
    <p:extLst>
      <p:ext uri="{BB962C8B-B14F-4D97-AF65-F5344CB8AC3E}">
        <p14:creationId xmlns:p14="http://schemas.microsoft.com/office/powerpoint/2010/main" val="1874206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bldLvl="2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b"/>
          <a:lstStyle/>
          <a:p>
            <a:r>
              <a:rPr lang="sv-SE" sz="2400" u="sng" dirty="0">
                <a:solidFill>
                  <a:schemeClr val="accent4"/>
                </a:solidFill>
              </a:rPr>
              <a:t>https://github.com/FredrikGoransson/TechX.SF.Demo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DEMO – Service Fabric ARM template</a:t>
            </a:r>
          </a:p>
        </p:txBody>
      </p:sp>
    </p:spTree>
    <p:extLst>
      <p:ext uri="{BB962C8B-B14F-4D97-AF65-F5344CB8AC3E}">
        <p14:creationId xmlns:p14="http://schemas.microsoft.com/office/powerpoint/2010/main" val="320309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17034" y="548218"/>
            <a:ext cx="10557933" cy="869949"/>
          </a:xfrm>
        </p:spPr>
        <p:txBody>
          <a:bodyPr/>
          <a:lstStyle/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4294967295"/>
          </p:nvPr>
        </p:nvSpPr>
        <p:spPr>
          <a:xfrm>
            <a:off x="1894419" y="6541139"/>
            <a:ext cx="2844800" cy="1276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1987273-BE94-984A-B105-CE7120D57418}" type="datetime1">
              <a:rPr lang="sv-SE" smtClean="0"/>
              <a:t>2017-02-17</a:t>
            </a:fld>
            <a:endParaRPr lang="sv-SE" dirty="0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4294967295"/>
          </p:nvPr>
        </p:nvSpPr>
        <p:spPr>
          <a:xfrm>
            <a:off x="5340350" y="6092825"/>
            <a:ext cx="6084888" cy="76517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sv-SE"/>
              <a:t>TLG konferens Affärsplan 2017</a:t>
            </a:r>
            <a:endParaRPr lang="sv-SE" dirty="0"/>
          </a:p>
        </p:txBody>
      </p:sp>
      <p:pic>
        <p:nvPicPr>
          <p:cNvPr id="6" name="Bildobjekt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8" name="Rectangle 7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textruta 6"/>
          <p:cNvSpPr txBox="1"/>
          <p:nvPr/>
        </p:nvSpPr>
        <p:spPr>
          <a:xfrm>
            <a:off x="0" y="282883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7200" b="1" dirty="0" err="1">
                <a:solidFill>
                  <a:schemeClr val="bg1"/>
                </a:solidFill>
              </a:rPr>
              <a:t>www.ffcg.se</a:t>
            </a:r>
            <a:endParaRPr lang="sv-SE" sz="7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247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758415" y="2066555"/>
            <a:ext cx="6027868" cy="2567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Segoe UI Light" charset="0"/>
                <a:ea typeface="Segoe UI Light" charset="0"/>
                <a:cs typeface="Segoe UI Light" charset="0"/>
              </a:rPr>
              <a:t>Tack!</a:t>
            </a:r>
          </a:p>
        </p:txBody>
      </p:sp>
      <p:sp>
        <p:nvSpPr>
          <p:cNvPr id="5" name="Rectangle 4"/>
          <p:cNvSpPr/>
          <p:nvPr/>
        </p:nvSpPr>
        <p:spPr>
          <a:xfrm>
            <a:off x="251022" y="6344343"/>
            <a:ext cx="3822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https://aka.ms/certifieradiginomazure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1911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endParaRPr lang="sv-SE" sz="2400" dirty="0"/>
          </a:p>
          <a:p>
            <a:pPr>
              <a:lnSpc>
                <a:spcPct val="100000"/>
              </a:lnSpc>
            </a:pPr>
            <a:r>
              <a:rPr lang="sv-SE" sz="2400" dirty="0"/>
              <a:t>Jobba med Service Fabric i praktiken</a:t>
            </a:r>
          </a:p>
          <a:p>
            <a:pPr>
              <a:lnSpc>
                <a:spcPct val="100000"/>
              </a:lnSpc>
            </a:pPr>
            <a:endParaRPr lang="sv-SE" sz="2400" dirty="0"/>
          </a:p>
          <a:p>
            <a:pPr>
              <a:lnSpc>
                <a:spcPct val="100000"/>
              </a:lnSpc>
            </a:pPr>
            <a:r>
              <a:rPr lang="sv-SE" sz="2400" dirty="0"/>
              <a:t>Djupdyp i tekniken</a:t>
            </a:r>
          </a:p>
          <a:p>
            <a:pPr>
              <a:lnSpc>
                <a:spcPct val="100000"/>
              </a:lnSpc>
            </a:pPr>
            <a:endParaRPr lang="sv-SE" sz="2200" dirty="0"/>
          </a:p>
          <a:p>
            <a:pPr>
              <a:lnSpc>
                <a:spcPct val="100000"/>
              </a:lnSpc>
            </a:pPr>
            <a:r>
              <a:rPr lang="sv-SE" sz="2200" dirty="0"/>
              <a:t>Vad finns bortom Getting Started samples?</a:t>
            </a:r>
          </a:p>
          <a:p>
            <a:pPr lvl="1">
              <a:lnSpc>
                <a:spcPct val="100000"/>
              </a:lnSpc>
            </a:pPr>
            <a:endParaRPr lang="sv-SE" sz="2200" dirty="0"/>
          </a:p>
          <a:p>
            <a:pPr>
              <a:lnSpc>
                <a:spcPct val="100000"/>
              </a:lnSpc>
            </a:pPr>
            <a:endParaRPr lang="sv-SE" sz="2400" dirty="0"/>
          </a:p>
          <a:p>
            <a:pPr>
              <a:lnSpc>
                <a:spcPct val="100000"/>
              </a:lnSpc>
            </a:pPr>
            <a:r>
              <a:rPr lang="sv-SE" sz="2400" dirty="0"/>
              <a:t>Nivå: 300 +</a:t>
            </a:r>
          </a:p>
          <a:p>
            <a:pPr>
              <a:lnSpc>
                <a:spcPct val="100000"/>
              </a:lnSpc>
            </a:pPr>
            <a:endParaRPr lang="sv-SE" sz="2400" dirty="0"/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Service Fabric - Unleashed</a:t>
            </a:r>
          </a:p>
        </p:txBody>
      </p:sp>
    </p:spTree>
    <p:extLst>
      <p:ext uri="{BB962C8B-B14F-4D97-AF65-F5344CB8AC3E}">
        <p14:creationId xmlns:p14="http://schemas.microsoft.com/office/powerpoint/2010/main" val="236946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endParaRPr lang="sv-SE" sz="2400" dirty="0"/>
          </a:p>
          <a:p>
            <a:pPr>
              <a:lnSpc>
                <a:spcPct val="100000"/>
              </a:lnSpc>
            </a:pPr>
            <a:r>
              <a:rPr lang="sv-SE" sz="2000" dirty="0"/>
              <a:t>Arkitekter</a:t>
            </a:r>
          </a:p>
          <a:p>
            <a:pPr>
              <a:lnSpc>
                <a:spcPct val="100000"/>
              </a:lnSpc>
            </a:pPr>
            <a:r>
              <a:rPr lang="sv-SE" sz="2000" dirty="0"/>
              <a:t>Utvecklare</a:t>
            </a:r>
          </a:p>
          <a:p>
            <a:pPr>
              <a:lnSpc>
                <a:spcPct val="100000"/>
              </a:lnSpc>
            </a:pPr>
            <a:r>
              <a:rPr lang="sv-SE" sz="2000" dirty="0"/>
              <a:t>Full-Stack DevOps</a:t>
            </a:r>
          </a:p>
          <a:p>
            <a:pPr>
              <a:lnSpc>
                <a:spcPct val="100000"/>
              </a:lnSpc>
            </a:pPr>
            <a:endParaRPr lang="sv-SE" sz="2000" dirty="0"/>
          </a:p>
          <a:p>
            <a:pPr>
              <a:lnSpc>
                <a:spcPct val="100000"/>
              </a:lnSpc>
            </a:pPr>
            <a:endParaRPr lang="sv-SE" sz="2000" dirty="0"/>
          </a:p>
          <a:p>
            <a:pPr>
              <a:lnSpc>
                <a:spcPct val="100000"/>
              </a:lnSpc>
            </a:pPr>
            <a:endParaRPr lang="sv-SE" sz="1600" i="1" dirty="0"/>
          </a:p>
          <a:p>
            <a:pPr>
              <a:lnSpc>
                <a:spcPct val="100000"/>
              </a:lnSpc>
            </a:pPr>
            <a:endParaRPr lang="sv-SE" sz="1600" i="1" dirty="0"/>
          </a:p>
          <a:p>
            <a:pPr marL="180975" indent="-180975">
              <a:lnSpc>
                <a:spcPct val="100000"/>
              </a:lnSpc>
              <a:buNone/>
            </a:pPr>
            <a:r>
              <a:rPr lang="sv-SE" sz="1600" i="1" dirty="0"/>
              <a:t>* 	Förväntas erfarenhet av Azure, c#, tjänsteorienterad utveckling, infrastuktur, Getting Started samples i Service Fabric, ironi, persistering, skalbara system, partionering, backup/restore modeller, multitrådad utveckling, transaktionshantering, .NET core, katana, kestrel, OWIN, WebApi, X509 Certificates, m.m.</a:t>
            </a: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Målgrupp</a:t>
            </a:r>
          </a:p>
        </p:txBody>
      </p:sp>
    </p:spTree>
    <p:extLst>
      <p:ext uri="{BB962C8B-B14F-4D97-AF65-F5344CB8AC3E}">
        <p14:creationId xmlns:p14="http://schemas.microsoft.com/office/powerpoint/2010/main" val="14493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 numCol="2" spcCol="360000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sv-SE" sz="2400" dirty="0"/>
              <a:t>Microservices och </a:t>
            </a:r>
            <a:br>
              <a:rPr lang="sv-SE" sz="2400" dirty="0"/>
            </a:br>
            <a:r>
              <a:rPr lang="sv-SE" sz="2400" dirty="0"/>
              <a:t>Distribuerad Arkitektur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Reliable services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Stateful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Stateless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Reliable Actors model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Utveckla Service Fabric applikationer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Kommunikation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State, storage &amp; persistance</a:t>
            </a:r>
          </a:p>
          <a:p>
            <a:pPr>
              <a:lnSpc>
                <a:spcPct val="100000"/>
              </a:lnSpc>
            </a:pPr>
            <a:endParaRPr lang="sv-SE" sz="2400" dirty="0"/>
          </a:p>
          <a:p>
            <a:pPr>
              <a:lnSpc>
                <a:spcPct val="100000"/>
              </a:lnSpc>
            </a:pPr>
            <a:r>
              <a:rPr lang="sv-SE" sz="2400" dirty="0"/>
              <a:t>Köra Service Fabric applikationer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Logging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Monitorering</a:t>
            </a:r>
          </a:p>
          <a:p>
            <a:pPr>
              <a:lnSpc>
                <a:spcPct val="100000"/>
              </a:lnSpc>
            </a:pPr>
            <a:r>
              <a:rPr lang="sv-SE" sz="2400" dirty="0"/>
              <a:t>Bygga upp Service Fabric kluster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Infrastructure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Deployment</a:t>
            </a:r>
          </a:p>
          <a:p>
            <a:pPr lvl="1">
              <a:lnSpc>
                <a:spcPct val="100000"/>
              </a:lnSpc>
            </a:pPr>
            <a:r>
              <a:rPr lang="sv-SE" sz="2200" dirty="0"/>
              <a:t>Säkerhet</a:t>
            </a:r>
          </a:p>
          <a:p>
            <a:pPr>
              <a:lnSpc>
                <a:spcPct val="100000"/>
              </a:lnSpc>
            </a:pPr>
            <a:endParaRPr lang="sv-SE" sz="2400" dirty="0"/>
          </a:p>
          <a:p>
            <a:pPr>
              <a:lnSpc>
                <a:spcPct val="100000"/>
              </a:lnSpc>
            </a:pPr>
            <a:endParaRPr lang="sv-SE" sz="2400" dirty="0"/>
          </a:p>
          <a:p>
            <a:pPr>
              <a:lnSpc>
                <a:spcPct val="100000"/>
              </a:lnSpc>
            </a:pPr>
            <a:endParaRPr lang="sv-SE" sz="2400" dirty="0"/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Innehåll</a:t>
            </a:r>
          </a:p>
        </p:txBody>
      </p:sp>
    </p:spTree>
    <p:extLst>
      <p:ext uri="{BB962C8B-B14F-4D97-AF65-F5344CB8AC3E}">
        <p14:creationId xmlns:p14="http://schemas.microsoft.com/office/powerpoint/2010/main" val="390315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innehåll 3"/>
          <p:cNvSpPr>
            <a:spLocks noGrp="1"/>
          </p:cNvSpPr>
          <p:nvPr>
            <p:ph idx="4294967295"/>
          </p:nvPr>
        </p:nvSpPr>
        <p:spPr>
          <a:xfrm>
            <a:off x="0" y="1625"/>
            <a:ext cx="5293895" cy="6858000"/>
          </a:xfrm>
          <a:noFill/>
        </p:spPr>
        <p:txBody>
          <a:bodyPr anchor="ctr"/>
          <a:lstStyle/>
          <a:p>
            <a:pPr marL="898525" lvl="1" indent="-441325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2000" b="1" dirty="0">
                <a:solidFill>
                  <a:schemeClr val="bg1"/>
                </a:solidFill>
              </a:rPr>
              <a:t>01. Microservices och </a:t>
            </a:r>
            <a:br>
              <a:rPr lang="sv-SE" sz="2000" b="1" dirty="0">
                <a:solidFill>
                  <a:schemeClr val="bg1"/>
                </a:solidFill>
              </a:rPr>
            </a:br>
            <a:r>
              <a:rPr lang="sv-SE" sz="2000" b="1" dirty="0">
                <a:solidFill>
                  <a:schemeClr val="bg1"/>
                </a:solidFill>
              </a:rPr>
              <a:t>Distribuerad Arkitektur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02. Reliable services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03. Utveckla Service Fabric applikationer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04. Köra Service Fabric applikationer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05 Bygga upp Service Fabric kluster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sv-SE" sz="1800" dirty="0">
                <a:solidFill>
                  <a:schemeClr val="bg1"/>
                </a:solidFill>
              </a:rPr>
              <a:t>06. Nästa steg...</a:t>
            </a:r>
          </a:p>
        </p:txBody>
      </p:sp>
    </p:spTree>
    <p:extLst>
      <p:ext uri="{BB962C8B-B14F-4D97-AF65-F5344CB8AC3E}">
        <p14:creationId xmlns:p14="http://schemas.microsoft.com/office/powerpoint/2010/main" val="1273915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74700" y="1585914"/>
            <a:ext cx="10668000" cy="4218062"/>
          </a:xfrm>
        </p:spPr>
        <p:txBody>
          <a:bodyPr numCol="2">
            <a:normAutofit/>
          </a:bodyPr>
          <a:lstStyle/>
          <a:p>
            <a:r>
              <a:rPr lang="en-US" sz="2000" dirty="0" err="1"/>
              <a:t>Avgränsade</a:t>
            </a:r>
            <a:r>
              <a:rPr lang="en-US" sz="2000" dirty="0"/>
              <a:t> </a:t>
            </a:r>
            <a:r>
              <a:rPr lang="en-US" sz="2000" dirty="0" err="1"/>
              <a:t>ansvarsområden</a:t>
            </a:r>
            <a:r>
              <a:rPr lang="en-US" sz="2000" dirty="0"/>
              <a:t>/</a:t>
            </a:r>
            <a:r>
              <a:rPr lang="en-US" sz="2000" dirty="0" err="1"/>
              <a:t>förmåga</a:t>
            </a:r>
            <a:endParaRPr lang="en-US" sz="2000" dirty="0"/>
          </a:p>
          <a:p>
            <a:r>
              <a:rPr lang="en-US" sz="2000" dirty="0" err="1"/>
              <a:t>Små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storlek</a:t>
            </a:r>
            <a:endParaRPr lang="en-US" sz="2000" dirty="0"/>
          </a:p>
          <a:p>
            <a:r>
              <a:rPr lang="en-US" sz="2000" dirty="0" err="1"/>
              <a:t>Lättviktig</a:t>
            </a:r>
            <a:r>
              <a:rPr lang="en-US" sz="2000" dirty="0"/>
              <a:t> </a:t>
            </a:r>
            <a:r>
              <a:rPr lang="en-US" sz="2000" dirty="0" err="1"/>
              <a:t>meddelandebaserad</a:t>
            </a:r>
            <a:r>
              <a:rPr lang="en-US" sz="2000" dirty="0"/>
              <a:t> </a:t>
            </a:r>
            <a:r>
              <a:rPr lang="en-US" sz="2000" dirty="0" err="1"/>
              <a:t>kommunikation</a:t>
            </a:r>
            <a:endParaRPr lang="en-US" sz="2000" dirty="0"/>
          </a:p>
          <a:p>
            <a:r>
              <a:rPr lang="en-US" sz="2000" dirty="0"/>
              <a:t>Bounded context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 err="1"/>
              <a:t>Autonoma</a:t>
            </a:r>
            <a:r>
              <a:rPr lang="en-US" sz="2000" dirty="0"/>
              <a:t>, </a:t>
            </a:r>
            <a:r>
              <a:rPr lang="en-US" sz="2000" dirty="0" err="1"/>
              <a:t>oberoende</a:t>
            </a:r>
            <a:r>
              <a:rPr lang="en-US" sz="2000" dirty="0"/>
              <a:t>, </a:t>
            </a:r>
            <a:r>
              <a:rPr lang="en-US" sz="2000" dirty="0" err="1"/>
              <a:t>decentraliserade</a:t>
            </a:r>
            <a:r>
              <a:rPr lang="en-US" sz="2000" dirty="0"/>
              <a:t>…</a:t>
            </a:r>
          </a:p>
          <a:p>
            <a:r>
              <a:rPr lang="en-US" sz="2000" dirty="0" err="1"/>
              <a:t>Modulär</a:t>
            </a:r>
            <a:r>
              <a:rPr lang="en-US" sz="2000" dirty="0"/>
              <a:t> </a:t>
            </a:r>
            <a:r>
              <a:rPr lang="en-US" sz="2000" dirty="0" err="1"/>
              <a:t>struktur</a:t>
            </a:r>
            <a:endParaRPr lang="en-US" sz="2000" dirty="0"/>
          </a:p>
          <a:p>
            <a:r>
              <a:rPr lang="en-US" sz="2000" dirty="0" err="1"/>
              <a:t>Tjänster</a:t>
            </a:r>
            <a:r>
              <a:rPr lang="en-US" sz="2000" dirty="0"/>
              <a:t> </a:t>
            </a:r>
            <a:r>
              <a:rPr lang="en-US" sz="2000" dirty="0" err="1"/>
              <a:t>kan</a:t>
            </a:r>
            <a:r>
              <a:rPr lang="en-US" sz="2000" dirty="0"/>
              <a:t> </a:t>
            </a:r>
            <a:r>
              <a:rPr lang="en-US" sz="2000" dirty="0" err="1"/>
              <a:t>byggas</a:t>
            </a:r>
            <a:r>
              <a:rPr lang="en-US" sz="2000" dirty="0"/>
              <a:t> </a:t>
            </a:r>
            <a:r>
              <a:rPr lang="en-US" sz="2000" dirty="0" err="1"/>
              <a:t>och</a:t>
            </a:r>
            <a:r>
              <a:rPr lang="en-US" sz="2000" dirty="0"/>
              <a:t> </a:t>
            </a:r>
            <a:r>
              <a:rPr lang="en-US" sz="2000" dirty="0" err="1"/>
              <a:t>deployas</a:t>
            </a:r>
            <a:r>
              <a:rPr lang="en-US" sz="2000" dirty="0"/>
              <a:t> </a:t>
            </a:r>
            <a:r>
              <a:rPr lang="en-US" sz="2000" dirty="0" err="1"/>
              <a:t>oberoende</a:t>
            </a:r>
            <a:r>
              <a:rPr lang="en-US" sz="2000" dirty="0"/>
              <a:t> </a:t>
            </a:r>
            <a:r>
              <a:rPr lang="en-US" sz="2000" dirty="0" err="1"/>
              <a:t>av</a:t>
            </a:r>
            <a:r>
              <a:rPr lang="en-US" sz="2000" dirty="0"/>
              <a:t> </a:t>
            </a:r>
            <a:r>
              <a:rPr lang="en-US" sz="2000" dirty="0" err="1"/>
              <a:t>varandra</a:t>
            </a:r>
            <a:r>
              <a:rPr lang="en-US" sz="2000" dirty="0"/>
              <a:t> (</a:t>
            </a:r>
            <a:r>
              <a:rPr lang="en-US" sz="2000" dirty="0" err="1"/>
              <a:t>eller</a:t>
            </a:r>
            <a:r>
              <a:rPr lang="en-US" sz="2000" dirty="0"/>
              <a:t> med minimal </a:t>
            </a:r>
            <a:r>
              <a:rPr lang="en-US" sz="2000" dirty="0" err="1"/>
              <a:t>påverkan</a:t>
            </a:r>
            <a:r>
              <a:rPr lang="en-US" sz="2000" dirty="0"/>
              <a:t>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Microservice arkitektur</a:t>
            </a:r>
          </a:p>
        </p:txBody>
      </p:sp>
    </p:spTree>
    <p:extLst>
      <p:ext uri="{BB962C8B-B14F-4D97-AF65-F5344CB8AC3E}">
        <p14:creationId xmlns:p14="http://schemas.microsoft.com/office/powerpoint/2010/main" val="411065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Freeform: Shape 69"/>
          <p:cNvSpPr/>
          <p:nvPr/>
        </p:nvSpPr>
        <p:spPr>
          <a:xfrm>
            <a:off x="1375242" y="3371222"/>
            <a:ext cx="2279421" cy="761731"/>
          </a:xfrm>
          <a:custGeom>
            <a:avLst/>
            <a:gdLst>
              <a:gd name="connsiteX0" fmla="*/ 1689127 w 2279421"/>
              <a:gd name="connsiteY0" fmla="*/ 526149 h 761731"/>
              <a:gd name="connsiteX1" fmla="*/ 1680005 w 2279421"/>
              <a:gd name="connsiteY1" fmla="*/ 535271 h 761731"/>
              <a:gd name="connsiteX2" fmla="*/ 1680005 w 2279421"/>
              <a:gd name="connsiteY2" fmla="*/ 571759 h 761731"/>
              <a:gd name="connsiteX3" fmla="*/ 1689127 w 2279421"/>
              <a:gd name="connsiteY3" fmla="*/ 580881 h 761731"/>
              <a:gd name="connsiteX4" fmla="*/ 2124505 w 2279421"/>
              <a:gd name="connsiteY4" fmla="*/ 580881 h 761731"/>
              <a:gd name="connsiteX5" fmla="*/ 2133627 w 2279421"/>
              <a:gd name="connsiteY5" fmla="*/ 571759 h 761731"/>
              <a:gd name="connsiteX6" fmla="*/ 2133627 w 2279421"/>
              <a:gd name="connsiteY6" fmla="*/ 535271 h 761731"/>
              <a:gd name="connsiteX7" fmla="*/ 2124505 w 2279421"/>
              <a:gd name="connsiteY7" fmla="*/ 526149 h 761731"/>
              <a:gd name="connsiteX8" fmla="*/ 165014 w 2279421"/>
              <a:gd name="connsiteY8" fmla="*/ 481509 h 761731"/>
              <a:gd name="connsiteX9" fmla="*/ 83406 w 2279421"/>
              <a:gd name="connsiteY9" fmla="*/ 563117 h 761731"/>
              <a:gd name="connsiteX10" fmla="*/ 165014 w 2279421"/>
              <a:gd name="connsiteY10" fmla="*/ 644725 h 761731"/>
              <a:gd name="connsiteX11" fmla="*/ 246622 w 2279421"/>
              <a:gd name="connsiteY11" fmla="*/ 563117 h 761731"/>
              <a:gd name="connsiteX12" fmla="*/ 165014 w 2279421"/>
              <a:gd name="connsiteY12" fmla="*/ 481509 h 761731"/>
              <a:gd name="connsiteX13" fmla="*/ 1689127 w 2279421"/>
              <a:gd name="connsiteY13" fmla="*/ 428481 h 761731"/>
              <a:gd name="connsiteX14" fmla="*/ 1680005 w 2279421"/>
              <a:gd name="connsiteY14" fmla="*/ 437603 h 761731"/>
              <a:gd name="connsiteX15" fmla="*/ 1680005 w 2279421"/>
              <a:gd name="connsiteY15" fmla="*/ 474091 h 761731"/>
              <a:gd name="connsiteX16" fmla="*/ 1689127 w 2279421"/>
              <a:gd name="connsiteY16" fmla="*/ 483213 h 761731"/>
              <a:gd name="connsiteX17" fmla="*/ 2124505 w 2279421"/>
              <a:gd name="connsiteY17" fmla="*/ 483213 h 761731"/>
              <a:gd name="connsiteX18" fmla="*/ 2133627 w 2279421"/>
              <a:gd name="connsiteY18" fmla="*/ 474091 h 761731"/>
              <a:gd name="connsiteX19" fmla="*/ 2133627 w 2279421"/>
              <a:gd name="connsiteY19" fmla="*/ 437603 h 761731"/>
              <a:gd name="connsiteX20" fmla="*/ 2124505 w 2279421"/>
              <a:gd name="connsiteY20" fmla="*/ 428481 h 761731"/>
              <a:gd name="connsiteX21" fmla="*/ 1689127 w 2279421"/>
              <a:gd name="connsiteY21" fmla="*/ 333414 h 761731"/>
              <a:gd name="connsiteX22" fmla="*/ 1680005 w 2279421"/>
              <a:gd name="connsiteY22" fmla="*/ 342536 h 761731"/>
              <a:gd name="connsiteX23" fmla="*/ 1680005 w 2279421"/>
              <a:gd name="connsiteY23" fmla="*/ 379024 h 761731"/>
              <a:gd name="connsiteX24" fmla="*/ 1689127 w 2279421"/>
              <a:gd name="connsiteY24" fmla="*/ 388146 h 761731"/>
              <a:gd name="connsiteX25" fmla="*/ 2124505 w 2279421"/>
              <a:gd name="connsiteY25" fmla="*/ 388146 h 761731"/>
              <a:gd name="connsiteX26" fmla="*/ 2133627 w 2279421"/>
              <a:gd name="connsiteY26" fmla="*/ 379024 h 761731"/>
              <a:gd name="connsiteX27" fmla="*/ 2133627 w 2279421"/>
              <a:gd name="connsiteY27" fmla="*/ 342536 h 761731"/>
              <a:gd name="connsiteX28" fmla="*/ 2124505 w 2279421"/>
              <a:gd name="connsiteY28" fmla="*/ 333414 h 761731"/>
              <a:gd name="connsiteX29" fmla="*/ 126958 w 2279421"/>
              <a:gd name="connsiteY29" fmla="*/ 0 h 761731"/>
              <a:gd name="connsiteX30" fmla="*/ 2152463 w 2279421"/>
              <a:gd name="connsiteY30" fmla="*/ 0 h 761731"/>
              <a:gd name="connsiteX31" fmla="*/ 2279421 w 2279421"/>
              <a:gd name="connsiteY31" fmla="*/ 126958 h 761731"/>
              <a:gd name="connsiteX32" fmla="*/ 2279421 w 2279421"/>
              <a:gd name="connsiteY32" fmla="*/ 634773 h 761731"/>
              <a:gd name="connsiteX33" fmla="*/ 2152463 w 2279421"/>
              <a:gd name="connsiteY33" fmla="*/ 761731 h 761731"/>
              <a:gd name="connsiteX34" fmla="*/ 126958 w 2279421"/>
              <a:gd name="connsiteY34" fmla="*/ 761731 h 761731"/>
              <a:gd name="connsiteX35" fmla="*/ 0 w 2279421"/>
              <a:gd name="connsiteY35" fmla="*/ 634773 h 761731"/>
              <a:gd name="connsiteX36" fmla="*/ 0 w 2279421"/>
              <a:gd name="connsiteY36" fmla="*/ 126958 h 761731"/>
              <a:gd name="connsiteX37" fmla="*/ 126958 w 2279421"/>
              <a:gd name="connsiteY37" fmla="*/ 0 h 761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279421" h="761731">
                <a:moveTo>
                  <a:pt x="1689127" y="526149"/>
                </a:moveTo>
                <a:cubicBezTo>
                  <a:pt x="1684089" y="526149"/>
                  <a:pt x="1680005" y="530233"/>
                  <a:pt x="1680005" y="535271"/>
                </a:cubicBezTo>
                <a:lnTo>
                  <a:pt x="1680005" y="571759"/>
                </a:lnTo>
                <a:cubicBezTo>
                  <a:pt x="1680005" y="576797"/>
                  <a:pt x="1684089" y="580881"/>
                  <a:pt x="1689127" y="580881"/>
                </a:cubicBezTo>
                <a:lnTo>
                  <a:pt x="2124505" y="580881"/>
                </a:lnTo>
                <a:cubicBezTo>
                  <a:pt x="2129543" y="580881"/>
                  <a:pt x="2133627" y="576797"/>
                  <a:pt x="2133627" y="571759"/>
                </a:cubicBezTo>
                <a:lnTo>
                  <a:pt x="2133627" y="535271"/>
                </a:lnTo>
                <a:cubicBezTo>
                  <a:pt x="2133627" y="530233"/>
                  <a:pt x="2129543" y="526149"/>
                  <a:pt x="2124505" y="526149"/>
                </a:cubicBezTo>
                <a:close/>
                <a:moveTo>
                  <a:pt x="165014" y="481509"/>
                </a:moveTo>
                <a:cubicBezTo>
                  <a:pt x="119943" y="481509"/>
                  <a:pt x="83406" y="518046"/>
                  <a:pt x="83406" y="563117"/>
                </a:cubicBezTo>
                <a:cubicBezTo>
                  <a:pt x="83406" y="608188"/>
                  <a:pt x="119943" y="644725"/>
                  <a:pt x="165014" y="644725"/>
                </a:cubicBezTo>
                <a:cubicBezTo>
                  <a:pt x="210085" y="644725"/>
                  <a:pt x="246622" y="608188"/>
                  <a:pt x="246622" y="563117"/>
                </a:cubicBezTo>
                <a:cubicBezTo>
                  <a:pt x="246622" y="518046"/>
                  <a:pt x="210085" y="481509"/>
                  <a:pt x="165014" y="481509"/>
                </a:cubicBezTo>
                <a:close/>
                <a:moveTo>
                  <a:pt x="1689127" y="428481"/>
                </a:moveTo>
                <a:cubicBezTo>
                  <a:pt x="1684089" y="428481"/>
                  <a:pt x="1680005" y="432565"/>
                  <a:pt x="1680005" y="437603"/>
                </a:cubicBezTo>
                <a:lnTo>
                  <a:pt x="1680005" y="474091"/>
                </a:lnTo>
                <a:cubicBezTo>
                  <a:pt x="1680005" y="479129"/>
                  <a:pt x="1684089" y="483213"/>
                  <a:pt x="1689127" y="483213"/>
                </a:cubicBezTo>
                <a:lnTo>
                  <a:pt x="2124505" y="483213"/>
                </a:lnTo>
                <a:cubicBezTo>
                  <a:pt x="2129543" y="483213"/>
                  <a:pt x="2133627" y="479129"/>
                  <a:pt x="2133627" y="474091"/>
                </a:cubicBezTo>
                <a:lnTo>
                  <a:pt x="2133627" y="437603"/>
                </a:lnTo>
                <a:cubicBezTo>
                  <a:pt x="2133627" y="432565"/>
                  <a:pt x="2129543" y="428481"/>
                  <a:pt x="2124505" y="428481"/>
                </a:cubicBezTo>
                <a:close/>
                <a:moveTo>
                  <a:pt x="1689127" y="333414"/>
                </a:moveTo>
                <a:cubicBezTo>
                  <a:pt x="1684089" y="333414"/>
                  <a:pt x="1680005" y="337498"/>
                  <a:pt x="1680005" y="342536"/>
                </a:cubicBezTo>
                <a:lnTo>
                  <a:pt x="1680005" y="379024"/>
                </a:lnTo>
                <a:cubicBezTo>
                  <a:pt x="1680005" y="384062"/>
                  <a:pt x="1684089" y="388146"/>
                  <a:pt x="1689127" y="388146"/>
                </a:cubicBezTo>
                <a:lnTo>
                  <a:pt x="2124505" y="388146"/>
                </a:lnTo>
                <a:cubicBezTo>
                  <a:pt x="2129543" y="388146"/>
                  <a:pt x="2133627" y="384062"/>
                  <a:pt x="2133627" y="379024"/>
                </a:cubicBezTo>
                <a:lnTo>
                  <a:pt x="2133627" y="342536"/>
                </a:lnTo>
                <a:cubicBezTo>
                  <a:pt x="2133627" y="337498"/>
                  <a:pt x="2129543" y="333414"/>
                  <a:pt x="2124505" y="333414"/>
                </a:cubicBezTo>
                <a:close/>
                <a:moveTo>
                  <a:pt x="126958" y="0"/>
                </a:moveTo>
                <a:lnTo>
                  <a:pt x="2152463" y="0"/>
                </a:lnTo>
                <a:cubicBezTo>
                  <a:pt x="2222580" y="0"/>
                  <a:pt x="2279421" y="56841"/>
                  <a:pt x="2279421" y="126958"/>
                </a:cubicBezTo>
                <a:lnTo>
                  <a:pt x="2279421" y="634773"/>
                </a:lnTo>
                <a:cubicBezTo>
                  <a:pt x="2279421" y="704890"/>
                  <a:pt x="2222580" y="761731"/>
                  <a:pt x="2152463" y="761731"/>
                </a:cubicBezTo>
                <a:lnTo>
                  <a:pt x="126958" y="761731"/>
                </a:lnTo>
                <a:cubicBezTo>
                  <a:pt x="56841" y="761731"/>
                  <a:pt x="0" y="704890"/>
                  <a:pt x="0" y="634773"/>
                </a:cubicBezTo>
                <a:lnTo>
                  <a:pt x="0" y="126958"/>
                </a:lnTo>
                <a:cubicBezTo>
                  <a:pt x="0" y="56841"/>
                  <a:pt x="56841" y="0"/>
                  <a:pt x="12695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1" name="Freeform: Shape 70"/>
          <p:cNvSpPr/>
          <p:nvPr/>
        </p:nvSpPr>
        <p:spPr>
          <a:xfrm>
            <a:off x="1375241" y="4213784"/>
            <a:ext cx="2279421" cy="761731"/>
          </a:xfrm>
          <a:custGeom>
            <a:avLst/>
            <a:gdLst>
              <a:gd name="connsiteX0" fmla="*/ 1689127 w 2279421"/>
              <a:gd name="connsiteY0" fmla="*/ 526149 h 761731"/>
              <a:gd name="connsiteX1" fmla="*/ 1680005 w 2279421"/>
              <a:gd name="connsiteY1" fmla="*/ 535271 h 761731"/>
              <a:gd name="connsiteX2" fmla="*/ 1680005 w 2279421"/>
              <a:gd name="connsiteY2" fmla="*/ 571759 h 761731"/>
              <a:gd name="connsiteX3" fmla="*/ 1689127 w 2279421"/>
              <a:gd name="connsiteY3" fmla="*/ 580881 h 761731"/>
              <a:gd name="connsiteX4" fmla="*/ 2124505 w 2279421"/>
              <a:gd name="connsiteY4" fmla="*/ 580881 h 761731"/>
              <a:gd name="connsiteX5" fmla="*/ 2133627 w 2279421"/>
              <a:gd name="connsiteY5" fmla="*/ 571759 h 761731"/>
              <a:gd name="connsiteX6" fmla="*/ 2133627 w 2279421"/>
              <a:gd name="connsiteY6" fmla="*/ 535271 h 761731"/>
              <a:gd name="connsiteX7" fmla="*/ 2124505 w 2279421"/>
              <a:gd name="connsiteY7" fmla="*/ 526149 h 761731"/>
              <a:gd name="connsiteX8" fmla="*/ 165014 w 2279421"/>
              <a:gd name="connsiteY8" fmla="*/ 481509 h 761731"/>
              <a:gd name="connsiteX9" fmla="*/ 83406 w 2279421"/>
              <a:gd name="connsiteY9" fmla="*/ 563117 h 761731"/>
              <a:gd name="connsiteX10" fmla="*/ 165014 w 2279421"/>
              <a:gd name="connsiteY10" fmla="*/ 644725 h 761731"/>
              <a:gd name="connsiteX11" fmla="*/ 246622 w 2279421"/>
              <a:gd name="connsiteY11" fmla="*/ 563117 h 761731"/>
              <a:gd name="connsiteX12" fmla="*/ 165014 w 2279421"/>
              <a:gd name="connsiteY12" fmla="*/ 481509 h 761731"/>
              <a:gd name="connsiteX13" fmla="*/ 1689127 w 2279421"/>
              <a:gd name="connsiteY13" fmla="*/ 428481 h 761731"/>
              <a:gd name="connsiteX14" fmla="*/ 1680005 w 2279421"/>
              <a:gd name="connsiteY14" fmla="*/ 437603 h 761731"/>
              <a:gd name="connsiteX15" fmla="*/ 1680005 w 2279421"/>
              <a:gd name="connsiteY15" fmla="*/ 474091 h 761731"/>
              <a:gd name="connsiteX16" fmla="*/ 1689127 w 2279421"/>
              <a:gd name="connsiteY16" fmla="*/ 483213 h 761731"/>
              <a:gd name="connsiteX17" fmla="*/ 2124505 w 2279421"/>
              <a:gd name="connsiteY17" fmla="*/ 483213 h 761731"/>
              <a:gd name="connsiteX18" fmla="*/ 2133627 w 2279421"/>
              <a:gd name="connsiteY18" fmla="*/ 474091 h 761731"/>
              <a:gd name="connsiteX19" fmla="*/ 2133627 w 2279421"/>
              <a:gd name="connsiteY19" fmla="*/ 437603 h 761731"/>
              <a:gd name="connsiteX20" fmla="*/ 2124505 w 2279421"/>
              <a:gd name="connsiteY20" fmla="*/ 428481 h 761731"/>
              <a:gd name="connsiteX21" fmla="*/ 1689127 w 2279421"/>
              <a:gd name="connsiteY21" fmla="*/ 333414 h 761731"/>
              <a:gd name="connsiteX22" fmla="*/ 1680005 w 2279421"/>
              <a:gd name="connsiteY22" fmla="*/ 342536 h 761731"/>
              <a:gd name="connsiteX23" fmla="*/ 1680005 w 2279421"/>
              <a:gd name="connsiteY23" fmla="*/ 379024 h 761731"/>
              <a:gd name="connsiteX24" fmla="*/ 1689127 w 2279421"/>
              <a:gd name="connsiteY24" fmla="*/ 388146 h 761731"/>
              <a:gd name="connsiteX25" fmla="*/ 2124505 w 2279421"/>
              <a:gd name="connsiteY25" fmla="*/ 388146 h 761731"/>
              <a:gd name="connsiteX26" fmla="*/ 2133627 w 2279421"/>
              <a:gd name="connsiteY26" fmla="*/ 379024 h 761731"/>
              <a:gd name="connsiteX27" fmla="*/ 2133627 w 2279421"/>
              <a:gd name="connsiteY27" fmla="*/ 342536 h 761731"/>
              <a:gd name="connsiteX28" fmla="*/ 2124505 w 2279421"/>
              <a:gd name="connsiteY28" fmla="*/ 333414 h 761731"/>
              <a:gd name="connsiteX29" fmla="*/ 126958 w 2279421"/>
              <a:gd name="connsiteY29" fmla="*/ 0 h 761731"/>
              <a:gd name="connsiteX30" fmla="*/ 2152463 w 2279421"/>
              <a:gd name="connsiteY30" fmla="*/ 0 h 761731"/>
              <a:gd name="connsiteX31" fmla="*/ 2279421 w 2279421"/>
              <a:gd name="connsiteY31" fmla="*/ 126958 h 761731"/>
              <a:gd name="connsiteX32" fmla="*/ 2279421 w 2279421"/>
              <a:gd name="connsiteY32" fmla="*/ 634773 h 761731"/>
              <a:gd name="connsiteX33" fmla="*/ 2152463 w 2279421"/>
              <a:gd name="connsiteY33" fmla="*/ 761731 h 761731"/>
              <a:gd name="connsiteX34" fmla="*/ 126958 w 2279421"/>
              <a:gd name="connsiteY34" fmla="*/ 761731 h 761731"/>
              <a:gd name="connsiteX35" fmla="*/ 0 w 2279421"/>
              <a:gd name="connsiteY35" fmla="*/ 634773 h 761731"/>
              <a:gd name="connsiteX36" fmla="*/ 0 w 2279421"/>
              <a:gd name="connsiteY36" fmla="*/ 126958 h 761731"/>
              <a:gd name="connsiteX37" fmla="*/ 126958 w 2279421"/>
              <a:gd name="connsiteY37" fmla="*/ 0 h 761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279421" h="761731">
                <a:moveTo>
                  <a:pt x="1689127" y="526149"/>
                </a:moveTo>
                <a:cubicBezTo>
                  <a:pt x="1684089" y="526149"/>
                  <a:pt x="1680005" y="530233"/>
                  <a:pt x="1680005" y="535271"/>
                </a:cubicBezTo>
                <a:lnTo>
                  <a:pt x="1680005" y="571759"/>
                </a:lnTo>
                <a:cubicBezTo>
                  <a:pt x="1680005" y="576797"/>
                  <a:pt x="1684089" y="580881"/>
                  <a:pt x="1689127" y="580881"/>
                </a:cubicBezTo>
                <a:lnTo>
                  <a:pt x="2124505" y="580881"/>
                </a:lnTo>
                <a:cubicBezTo>
                  <a:pt x="2129543" y="580881"/>
                  <a:pt x="2133627" y="576797"/>
                  <a:pt x="2133627" y="571759"/>
                </a:cubicBezTo>
                <a:lnTo>
                  <a:pt x="2133627" y="535271"/>
                </a:lnTo>
                <a:cubicBezTo>
                  <a:pt x="2133627" y="530233"/>
                  <a:pt x="2129543" y="526149"/>
                  <a:pt x="2124505" y="526149"/>
                </a:cubicBezTo>
                <a:close/>
                <a:moveTo>
                  <a:pt x="165014" y="481509"/>
                </a:moveTo>
                <a:cubicBezTo>
                  <a:pt x="119943" y="481509"/>
                  <a:pt x="83406" y="518046"/>
                  <a:pt x="83406" y="563117"/>
                </a:cubicBezTo>
                <a:cubicBezTo>
                  <a:pt x="83406" y="608188"/>
                  <a:pt x="119943" y="644725"/>
                  <a:pt x="165014" y="644725"/>
                </a:cubicBezTo>
                <a:cubicBezTo>
                  <a:pt x="210085" y="644725"/>
                  <a:pt x="246622" y="608188"/>
                  <a:pt x="246622" y="563117"/>
                </a:cubicBezTo>
                <a:cubicBezTo>
                  <a:pt x="246622" y="518046"/>
                  <a:pt x="210085" y="481509"/>
                  <a:pt x="165014" y="481509"/>
                </a:cubicBezTo>
                <a:close/>
                <a:moveTo>
                  <a:pt x="1689127" y="428481"/>
                </a:moveTo>
                <a:cubicBezTo>
                  <a:pt x="1684089" y="428481"/>
                  <a:pt x="1680005" y="432565"/>
                  <a:pt x="1680005" y="437603"/>
                </a:cubicBezTo>
                <a:lnTo>
                  <a:pt x="1680005" y="474091"/>
                </a:lnTo>
                <a:cubicBezTo>
                  <a:pt x="1680005" y="479129"/>
                  <a:pt x="1684089" y="483213"/>
                  <a:pt x="1689127" y="483213"/>
                </a:cubicBezTo>
                <a:lnTo>
                  <a:pt x="2124505" y="483213"/>
                </a:lnTo>
                <a:cubicBezTo>
                  <a:pt x="2129543" y="483213"/>
                  <a:pt x="2133627" y="479129"/>
                  <a:pt x="2133627" y="474091"/>
                </a:cubicBezTo>
                <a:lnTo>
                  <a:pt x="2133627" y="437603"/>
                </a:lnTo>
                <a:cubicBezTo>
                  <a:pt x="2133627" y="432565"/>
                  <a:pt x="2129543" y="428481"/>
                  <a:pt x="2124505" y="428481"/>
                </a:cubicBezTo>
                <a:close/>
                <a:moveTo>
                  <a:pt x="1689127" y="333414"/>
                </a:moveTo>
                <a:cubicBezTo>
                  <a:pt x="1684089" y="333414"/>
                  <a:pt x="1680005" y="337498"/>
                  <a:pt x="1680005" y="342536"/>
                </a:cubicBezTo>
                <a:lnTo>
                  <a:pt x="1680005" y="379024"/>
                </a:lnTo>
                <a:cubicBezTo>
                  <a:pt x="1680005" y="384062"/>
                  <a:pt x="1684089" y="388146"/>
                  <a:pt x="1689127" y="388146"/>
                </a:cubicBezTo>
                <a:lnTo>
                  <a:pt x="2124505" y="388146"/>
                </a:lnTo>
                <a:cubicBezTo>
                  <a:pt x="2129543" y="388146"/>
                  <a:pt x="2133627" y="384062"/>
                  <a:pt x="2133627" y="379024"/>
                </a:cubicBezTo>
                <a:lnTo>
                  <a:pt x="2133627" y="342536"/>
                </a:lnTo>
                <a:cubicBezTo>
                  <a:pt x="2133627" y="337498"/>
                  <a:pt x="2129543" y="333414"/>
                  <a:pt x="2124505" y="333414"/>
                </a:cubicBezTo>
                <a:close/>
                <a:moveTo>
                  <a:pt x="126958" y="0"/>
                </a:moveTo>
                <a:lnTo>
                  <a:pt x="2152463" y="0"/>
                </a:lnTo>
                <a:cubicBezTo>
                  <a:pt x="2222580" y="0"/>
                  <a:pt x="2279421" y="56841"/>
                  <a:pt x="2279421" y="126958"/>
                </a:cubicBezTo>
                <a:lnTo>
                  <a:pt x="2279421" y="634773"/>
                </a:lnTo>
                <a:cubicBezTo>
                  <a:pt x="2279421" y="704890"/>
                  <a:pt x="2222580" y="761731"/>
                  <a:pt x="2152463" y="761731"/>
                </a:cubicBezTo>
                <a:lnTo>
                  <a:pt x="126958" y="761731"/>
                </a:lnTo>
                <a:cubicBezTo>
                  <a:pt x="56841" y="761731"/>
                  <a:pt x="0" y="704890"/>
                  <a:pt x="0" y="634773"/>
                </a:cubicBezTo>
                <a:lnTo>
                  <a:pt x="0" y="126958"/>
                </a:lnTo>
                <a:cubicBezTo>
                  <a:pt x="0" y="56841"/>
                  <a:pt x="56841" y="0"/>
                  <a:pt x="12695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2" name="Freeform: Shape 71"/>
          <p:cNvSpPr/>
          <p:nvPr/>
        </p:nvSpPr>
        <p:spPr>
          <a:xfrm>
            <a:off x="1372831" y="5056347"/>
            <a:ext cx="2279421" cy="761731"/>
          </a:xfrm>
          <a:custGeom>
            <a:avLst/>
            <a:gdLst>
              <a:gd name="connsiteX0" fmla="*/ 1689127 w 2279421"/>
              <a:gd name="connsiteY0" fmla="*/ 526149 h 761731"/>
              <a:gd name="connsiteX1" fmla="*/ 1680005 w 2279421"/>
              <a:gd name="connsiteY1" fmla="*/ 535271 h 761731"/>
              <a:gd name="connsiteX2" fmla="*/ 1680005 w 2279421"/>
              <a:gd name="connsiteY2" fmla="*/ 571759 h 761731"/>
              <a:gd name="connsiteX3" fmla="*/ 1689127 w 2279421"/>
              <a:gd name="connsiteY3" fmla="*/ 580881 h 761731"/>
              <a:gd name="connsiteX4" fmla="*/ 2124505 w 2279421"/>
              <a:gd name="connsiteY4" fmla="*/ 580881 h 761731"/>
              <a:gd name="connsiteX5" fmla="*/ 2133627 w 2279421"/>
              <a:gd name="connsiteY5" fmla="*/ 571759 h 761731"/>
              <a:gd name="connsiteX6" fmla="*/ 2133627 w 2279421"/>
              <a:gd name="connsiteY6" fmla="*/ 535271 h 761731"/>
              <a:gd name="connsiteX7" fmla="*/ 2124505 w 2279421"/>
              <a:gd name="connsiteY7" fmla="*/ 526149 h 761731"/>
              <a:gd name="connsiteX8" fmla="*/ 165014 w 2279421"/>
              <a:gd name="connsiteY8" fmla="*/ 481509 h 761731"/>
              <a:gd name="connsiteX9" fmla="*/ 83406 w 2279421"/>
              <a:gd name="connsiteY9" fmla="*/ 563117 h 761731"/>
              <a:gd name="connsiteX10" fmla="*/ 165014 w 2279421"/>
              <a:gd name="connsiteY10" fmla="*/ 644725 h 761731"/>
              <a:gd name="connsiteX11" fmla="*/ 246622 w 2279421"/>
              <a:gd name="connsiteY11" fmla="*/ 563117 h 761731"/>
              <a:gd name="connsiteX12" fmla="*/ 165014 w 2279421"/>
              <a:gd name="connsiteY12" fmla="*/ 481509 h 761731"/>
              <a:gd name="connsiteX13" fmla="*/ 1689127 w 2279421"/>
              <a:gd name="connsiteY13" fmla="*/ 428481 h 761731"/>
              <a:gd name="connsiteX14" fmla="*/ 1680005 w 2279421"/>
              <a:gd name="connsiteY14" fmla="*/ 437603 h 761731"/>
              <a:gd name="connsiteX15" fmla="*/ 1680005 w 2279421"/>
              <a:gd name="connsiteY15" fmla="*/ 474091 h 761731"/>
              <a:gd name="connsiteX16" fmla="*/ 1689127 w 2279421"/>
              <a:gd name="connsiteY16" fmla="*/ 483213 h 761731"/>
              <a:gd name="connsiteX17" fmla="*/ 2124505 w 2279421"/>
              <a:gd name="connsiteY17" fmla="*/ 483213 h 761731"/>
              <a:gd name="connsiteX18" fmla="*/ 2133627 w 2279421"/>
              <a:gd name="connsiteY18" fmla="*/ 474091 h 761731"/>
              <a:gd name="connsiteX19" fmla="*/ 2133627 w 2279421"/>
              <a:gd name="connsiteY19" fmla="*/ 437603 h 761731"/>
              <a:gd name="connsiteX20" fmla="*/ 2124505 w 2279421"/>
              <a:gd name="connsiteY20" fmla="*/ 428481 h 761731"/>
              <a:gd name="connsiteX21" fmla="*/ 1689127 w 2279421"/>
              <a:gd name="connsiteY21" fmla="*/ 333414 h 761731"/>
              <a:gd name="connsiteX22" fmla="*/ 1680005 w 2279421"/>
              <a:gd name="connsiteY22" fmla="*/ 342536 h 761731"/>
              <a:gd name="connsiteX23" fmla="*/ 1680005 w 2279421"/>
              <a:gd name="connsiteY23" fmla="*/ 379024 h 761731"/>
              <a:gd name="connsiteX24" fmla="*/ 1689127 w 2279421"/>
              <a:gd name="connsiteY24" fmla="*/ 388146 h 761731"/>
              <a:gd name="connsiteX25" fmla="*/ 2124505 w 2279421"/>
              <a:gd name="connsiteY25" fmla="*/ 388146 h 761731"/>
              <a:gd name="connsiteX26" fmla="*/ 2133627 w 2279421"/>
              <a:gd name="connsiteY26" fmla="*/ 379024 h 761731"/>
              <a:gd name="connsiteX27" fmla="*/ 2133627 w 2279421"/>
              <a:gd name="connsiteY27" fmla="*/ 342536 h 761731"/>
              <a:gd name="connsiteX28" fmla="*/ 2124505 w 2279421"/>
              <a:gd name="connsiteY28" fmla="*/ 333414 h 761731"/>
              <a:gd name="connsiteX29" fmla="*/ 126958 w 2279421"/>
              <a:gd name="connsiteY29" fmla="*/ 0 h 761731"/>
              <a:gd name="connsiteX30" fmla="*/ 2152463 w 2279421"/>
              <a:gd name="connsiteY30" fmla="*/ 0 h 761731"/>
              <a:gd name="connsiteX31" fmla="*/ 2279421 w 2279421"/>
              <a:gd name="connsiteY31" fmla="*/ 126958 h 761731"/>
              <a:gd name="connsiteX32" fmla="*/ 2279421 w 2279421"/>
              <a:gd name="connsiteY32" fmla="*/ 634773 h 761731"/>
              <a:gd name="connsiteX33" fmla="*/ 2152463 w 2279421"/>
              <a:gd name="connsiteY33" fmla="*/ 761731 h 761731"/>
              <a:gd name="connsiteX34" fmla="*/ 126958 w 2279421"/>
              <a:gd name="connsiteY34" fmla="*/ 761731 h 761731"/>
              <a:gd name="connsiteX35" fmla="*/ 0 w 2279421"/>
              <a:gd name="connsiteY35" fmla="*/ 634773 h 761731"/>
              <a:gd name="connsiteX36" fmla="*/ 0 w 2279421"/>
              <a:gd name="connsiteY36" fmla="*/ 126958 h 761731"/>
              <a:gd name="connsiteX37" fmla="*/ 126958 w 2279421"/>
              <a:gd name="connsiteY37" fmla="*/ 0 h 761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279421" h="761731">
                <a:moveTo>
                  <a:pt x="1689127" y="526149"/>
                </a:moveTo>
                <a:cubicBezTo>
                  <a:pt x="1684089" y="526149"/>
                  <a:pt x="1680005" y="530233"/>
                  <a:pt x="1680005" y="535271"/>
                </a:cubicBezTo>
                <a:lnTo>
                  <a:pt x="1680005" y="571759"/>
                </a:lnTo>
                <a:cubicBezTo>
                  <a:pt x="1680005" y="576797"/>
                  <a:pt x="1684089" y="580881"/>
                  <a:pt x="1689127" y="580881"/>
                </a:cubicBezTo>
                <a:lnTo>
                  <a:pt x="2124505" y="580881"/>
                </a:lnTo>
                <a:cubicBezTo>
                  <a:pt x="2129543" y="580881"/>
                  <a:pt x="2133627" y="576797"/>
                  <a:pt x="2133627" y="571759"/>
                </a:cubicBezTo>
                <a:lnTo>
                  <a:pt x="2133627" y="535271"/>
                </a:lnTo>
                <a:cubicBezTo>
                  <a:pt x="2133627" y="530233"/>
                  <a:pt x="2129543" y="526149"/>
                  <a:pt x="2124505" y="526149"/>
                </a:cubicBezTo>
                <a:close/>
                <a:moveTo>
                  <a:pt x="165014" y="481509"/>
                </a:moveTo>
                <a:cubicBezTo>
                  <a:pt x="119943" y="481509"/>
                  <a:pt x="83406" y="518046"/>
                  <a:pt x="83406" y="563117"/>
                </a:cubicBezTo>
                <a:cubicBezTo>
                  <a:pt x="83406" y="608188"/>
                  <a:pt x="119943" y="644725"/>
                  <a:pt x="165014" y="644725"/>
                </a:cubicBezTo>
                <a:cubicBezTo>
                  <a:pt x="210085" y="644725"/>
                  <a:pt x="246622" y="608188"/>
                  <a:pt x="246622" y="563117"/>
                </a:cubicBezTo>
                <a:cubicBezTo>
                  <a:pt x="246622" y="518046"/>
                  <a:pt x="210085" y="481509"/>
                  <a:pt x="165014" y="481509"/>
                </a:cubicBezTo>
                <a:close/>
                <a:moveTo>
                  <a:pt x="1689127" y="428481"/>
                </a:moveTo>
                <a:cubicBezTo>
                  <a:pt x="1684089" y="428481"/>
                  <a:pt x="1680005" y="432565"/>
                  <a:pt x="1680005" y="437603"/>
                </a:cubicBezTo>
                <a:lnTo>
                  <a:pt x="1680005" y="474091"/>
                </a:lnTo>
                <a:cubicBezTo>
                  <a:pt x="1680005" y="479129"/>
                  <a:pt x="1684089" y="483213"/>
                  <a:pt x="1689127" y="483213"/>
                </a:cubicBezTo>
                <a:lnTo>
                  <a:pt x="2124505" y="483213"/>
                </a:lnTo>
                <a:cubicBezTo>
                  <a:pt x="2129543" y="483213"/>
                  <a:pt x="2133627" y="479129"/>
                  <a:pt x="2133627" y="474091"/>
                </a:cubicBezTo>
                <a:lnTo>
                  <a:pt x="2133627" y="437603"/>
                </a:lnTo>
                <a:cubicBezTo>
                  <a:pt x="2133627" y="432565"/>
                  <a:pt x="2129543" y="428481"/>
                  <a:pt x="2124505" y="428481"/>
                </a:cubicBezTo>
                <a:close/>
                <a:moveTo>
                  <a:pt x="1689127" y="333414"/>
                </a:moveTo>
                <a:cubicBezTo>
                  <a:pt x="1684089" y="333414"/>
                  <a:pt x="1680005" y="337498"/>
                  <a:pt x="1680005" y="342536"/>
                </a:cubicBezTo>
                <a:lnTo>
                  <a:pt x="1680005" y="379024"/>
                </a:lnTo>
                <a:cubicBezTo>
                  <a:pt x="1680005" y="384062"/>
                  <a:pt x="1684089" y="388146"/>
                  <a:pt x="1689127" y="388146"/>
                </a:cubicBezTo>
                <a:lnTo>
                  <a:pt x="2124505" y="388146"/>
                </a:lnTo>
                <a:cubicBezTo>
                  <a:pt x="2129543" y="388146"/>
                  <a:pt x="2133627" y="384062"/>
                  <a:pt x="2133627" y="379024"/>
                </a:cubicBezTo>
                <a:lnTo>
                  <a:pt x="2133627" y="342536"/>
                </a:lnTo>
                <a:cubicBezTo>
                  <a:pt x="2133627" y="337498"/>
                  <a:pt x="2129543" y="333414"/>
                  <a:pt x="2124505" y="333414"/>
                </a:cubicBezTo>
                <a:close/>
                <a:moveTo>
                  <a:pt x="126958" y="0"/>
                </a:moveTo>
                <a:lnTo>
                  <a:pt x="2152463" y="0"/>
                </a:lnTo>
                <a:cubicBezTo>
                  <a:pt x="2222580" y="0"/>
                  <a:pt x="2279421" y="56841"/>
                  <a:pt x="2279421" y="126958"/>
                </a:cubicBezTo>
                <a:lnTo>
                  <a:pt x="2279421" y="634773"/>
                </a:lnTo>
                <a:cubicBezTo>
                  <a:pt x="2279421" y="704890"/>
                  <a:pt x="2222580" y="761731"/>
                  <a:pt x="2152463" y="761731"/>
                </a:cubicBezTo>
                <a:lnTo>
                  <a:pt x="126958" y="761731"/>
                </a:lnTo>
                <a:cubicBezTo>
                  <a:pt x="56841" y="761731"/>
                  <a:pt x="0" y="704890"/>
                  <a:pt x="0" y="634773"/>
                </a:cubicBezTo>
                <a:lnTo>
                  <a:pt x="0" y="126958"/>
                </a:lnTo>
                <a:cubicBezTo>
                  <a:pt x="0" y="56841"/>
                  <a:pt x="56841" y="0"/>
                  <a:pt x="12695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2" name="Group 1"/>
          <p:cNvGrpSpPr/>
          <p:nvPr/>
        </p:nvGrpSpPr>
        <p:grpSpPr>
          <a:xfrm>
            <a:off x="3782526" y="1379392"/>
            <a:ext cx="631453" cy="628910"/>
            <a:chOff x="4377130" y="2965014"/>
            <a:chExt cx="1023415" cy="1019294"/>
          </a:xfrm>
        </p:grpSpPr>
        <p:sp>
          <p:nvSpPr>
            <p:cNvPr id="63" name="Rounded Rectangle 61"/>
            <p:cNvSpPr/>
            <p:nvPr/>
          </p:nvSpPr>
          <p:spPr bwMode="auto">
            <a:xfrm>
              <a:off x="4377130" y="2965014"/>
              <a:ext cx="1023415" cy="1019294"/>
            </a:xfrm>
            <a:prstGeom prst="roundRect">
              <a:avLst/>
            </a:prstGeom>
            <a:solidFill>
              <a:schemeClr val="accent5"/>
            </a:solidFill>
            <a:ln w="1079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>
                <a:defRPr/>
              </a:pPr>
              <a:endParaRPr lang="en-US" sz="800" kern="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468597" y="3166830"/>
              <a:ext cx="286829" cy="309828"/>
            </a:xfrm>
            <a:prstGeom prst="rect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755426" y="3561183"/>
              <a:ext cx="286829" cy="309828"/>
            </a:xfrm>
            <a:prstGeom prst="rect">
              <a:avLst/>
            </a:prstGeom>
            <a:solidFill>
              <a:schemeClr val="accent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5042256" y="3166830"/>
              <a:ext cx="286829" cy="309828"/>
            </a:xfrm>
            <a:prstGeom prst="rect">
              <a:avLst/>
            </a:prstGeom>
            <a:solidFill>
              <a:schemeClr val="accent4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4067732" y="1433878"/>
            <a:ext cx="631453" cy="628910"/>
            <a:chOff x="4377130" y="2965014"/>
            <a:chExt cx="1023415" cy="1019294"/>
          </a:xfrm>
        </p:grpSpPr>
        <p:sp>
          <p:nvSpPr>
            <p:cNvPr id="69" name="Rounded Rectangle 61"/>
            <p:cNvSpPr/>
            <p:nvPr/>
          </p:nvSpPr>
          <p:spPr bwMode="auto">
            <a:xfrm>
              <a:off x="4377130" y="2965014"/>
              <a:ext cx="1023415" cy="1019294"/>
            </a:xfrm>
            <a:prstGeom prst="roundRect">
              <a:avLst/>
            </a:prstGeom>
            <a:solidFill>
              <a:schemeClr val="accent5"/>
            </a:solidFill>
            <a:ln w="1079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>
                <a:defRPr/>
              </a:pPr>
              <a:endParaRPr lang="en-US" sz="800" kern="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468597" y="3166830"/>
              <a:ext cx="286829" cy="309828"/>
            </a:xfrm>
            <a:prstGeom prst="rect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4755426" y="3561183"/>
              <a:ext cx="286829" cy="309828"/>
            </a:xfrm>
            <a:prstGeom prst="rect">
              <a:avLst/>
            </a:prstGeom>
            <a:solidFill>
              <a:schemeClr val="accent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5042256" y="3166830"/>
              <a:ext cx="286829" cy="309828"/>
            </a:xfrm>
            <a:prstGeom prst="rect">
              <a:avLst/>
            </a:prstGeom>
            <a:solidFill>
              <a:schemeClr val="accent4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3951970" y="1664550"/>
            <a:ext cx="631453" cy="628910"/>
            <a:chOff x="4377130" y="2965014"/>
            <a:chExt cx="1023415" cy="1019294"/>
          </a:xfrm>
        </p:grpSpPr>
        <p:sp>
          <p:nvSpPr>
            <p:cNvPr id="85" name="Rounded Rectangle 61"/>
            <p:cNvSpPr/>
            <p:nvPr/>
          </p:nvSpPr>
          <p:spPr bwMode="auto">
            <a:xfrm>
              <a:off x="4377130" y="2965014"/>
              <a:ext cx="1023415" cy="1019294"/>
            </a:xfrm>
            <a:prstGeom prst="roundRect">
              <a:avLst/>
            </a:prstGeom>
            <a:solidFill>
              <a:schemeClr val="accent5"/>
            </a:solidFill>
            <a:ln w="1079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>
                <a:defRPr/>
              </a:pPr>
              <a:endParaRPr lang="en-US" sz="800" kern="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4468597" y="3166830"/>
              <a:ext cx="286829" cy="309828"/>
            </a:xfrm>
            <a:prstGeom prst="rect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4755426" y="3561183"/>
              <a:ext cx="286829" cy="309828"/>
            </a:xfrm>
            <a:prstGeom prst="rect">
              <a:avLst/>
            </a:prstGeom>
            <a:solidFill>
              <a:schemeClr val="accent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5042256" y="3166830"/>
              <a:ext cx="286829" cy="309828"/>
            </a:xfrm>
            <a:prstGeom prst="rect">
              <a:avLst/>
            </a:prstGeom>
            <a:solidFill>
              <a:schemeClr val="accent4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6574777" y="3329931"/>
            <a:ext cx="4808096" cy="3239498"/>
            <a:chOff x="6526052" y="3329931"/>
            <a:chExt cx="4808096" cy="3239498"/>
          </a:xfrm>
        </p:grpSpPr>
        <p:sp>
          <p:nvSpPr>
            <p:cNvPr id="73" name="Freeform: Shape 72"/>
            <p:cNvSpPr/>
            <p:nvPr/>
          </p:nvSpPr>
          <p:spPr>
            <a:xfrm>
              <a:off x="6526052" y="4132953"/>
              <a:ext cx="1702069" cy="568793"/>
            </a:xfrm>
            <a:custGeom>
              <a:avLst/>
              <a:gdLst>
                <a:gd name="connsiteX0" fmla="*/ 1689127 w 2279421"/>
                <a:gd name="connsiteY0" fmla="*/ 526149 h 761731"/>
                <a:gd name="connsiteX1" fmla="*/ 1680005 w 2279421"/>
                <a:gd name="connsiteY1" fmla="*/ 535271 h 761731"/>
                <a:gd name="connsiteX2" fmla="*/ 1680005 w 2279421"/>
                <a:gd name="connsiteY2" fmla="*/ 571759 h 761731"/>
                <a:gd name="connsiteX3" fmla="*/ 1689127 w 2279421"/>
                <a:gd name="connsiteY3" fmla="*/ 580881 h 761731"/>
                <a:gd name="connsiteX4" fmla="*/ 2124505 w 2279421"/>
                <a:gd name="connsiteY4" fmla="*/ 580881 h 761731"/>
                <a:gd name="connsiteX5" fmla="*/ 2133627 w 2279421"/>
                <a:gd name="connsiteY5" fmla="*/ 571759 h 761731"/>
                <a:gd name="connsiteX6" fmla="*/ 2133627 w 2279421"/>
                <a:gd name="connsiteY6" fmla="*/ 535271 h 761731"/>
                <a:gd name="connsiteX7" fmla="*/ 2124505 w 2279421"/>
                <a:gd name="connsiteY7" fmla="*/ 526149 h 761731"/>
                <a:gd name="connsiteX8" fmla="*/ 165014 w 2279421"/>
                <a:gd name="connsiteY8" fmla="*/ 481509 h 761731"/>
                <a:gd name="connsiteX9" fmla="*/ 83406 w 2279421"/>
                <a:gd name="connsiteY9" fmla="*/ 563117 h 761731"/>
                <a:gd name="connsiteX10" fmla="*/ 165014 w 2279421"/>
                <a:gd name="connsiteY10" fmla="*/ 644725 h 761731"/>
                <a:gd name="connsiteX11" fmla="*/ 246622 w 2279421"/>
                <a:gd name="connsiteY11" fmla="*/ 563117 h 761731"/>
                <a:gd name="connsiteX12" fmla="*/ 165014 w 2279421"/>
                <a:gd name="connsiteY12" fmla="*/ 481509 h 761731"/>
                <a:gd name="connsiteX13" fmla="*/ 1689127 w 2279421"/>
                <a:gd name="connsiteY13" fmla="*/ 428481 h 761731"/>
                <a:gd name="connsiteX14" fmla="*/ 1680005 w 2279421"/>
                <a:gd name="connsiteY14" fmla="*/ 437603 h 761731"/>
                <a:gd name="connsiteX15" fmla="*/ 1680005 w 2279421"/>
                <a:gd name="connsiteY15" fmla="*/ 474091 h 761731"/>
                <a:gd name="connsiteX16" fmla="*/ 1689127 w 2279421"/>
                <a:gd name="connsiteY16" fmla="*/ 483213 h 761731"/>
                <a:gd name="connsiteX17" fmla="*/ 2124505 w 2279421"/>
                <a:gd name="connsiteY17" fmla="*/ 483213 h 761731"/>
                <a:gd name="connsiteX18" fmla="*/ 2133627 w 2279421"/>
                <a:gd name="connsiteY18" fmla="*/ 474091 h 761731"/>
                <a:gd name="connsiteX19" fmla="*/ 2133627 w 2279421"/>
                <a:gd name="connsiteY19" fmla="*/ 437603 h 761731"/>
                <a:gd name="connsiteX20" fmla="*/ 2124505 w 2279421"/>
                <a:gd name="connsiteY20" fmla="*/ 428481 h 761731"/>
                <a:gd name="connsiteX21" fmla="*/ 1689127 w 2279421"/>
                <a:gd name="connsiteY21" fmla="*/ 333414 h 761731"/>
                <a:gd name="connsiteX22" fmla="*/ 1680005 w 2279421"/>
                <a:gd name="connsiteY22" fmla="*/ 342536 h 761731"/>
                <a:gd name="connsiteX23" fmla="*/ 1680005 w 2279421"/>
                <a:gd name="connsiteY23" fmla="*/ 379024 h 761731"/>
                <a:gd name="connsiteX24" fmla="*/ 1689127 w 2279421"/>
                <a:gd name="connsiteY24" fmla="*/ 388146 h 761731"/>
                <a:gd name="connsiteX25" fmla="*/ 2124505 w 2279421"/>
                <a:gd name="connsiteY25" fmla="*/ 388146 h 761731"/>
                <a:gd name="connsiteX26" fmla="*/ 2133627 w 2279421"/>
                <a:gd name="connsiteY26" fmla="*/ 379024 h 761731"/>
                <a:gd name="connsiteX27" fmla="*/ 2133627 w 2279421"/>
                <a:gd name="connsiteY27" fmla="*/ 342536 h 761731"/>
                <a:gd name="connsiteX28" fmla="*/ 2124505 w 2279421"/>
                <a:gd name="connsiteY28" fmla="*/ 333414 h 761731"/>
                <a:gd name="connsiteX29" fmla="*/ 126958 w 2279421"/>
                <a:gd name="connsiteY29" fmla="*/ 0 h 761731"/>
                <a:gd name="connsiteX30" fmla="*/ 2152463 w 2279421"/>
                <a:gd name="connsiteY30" fmla="*/ 0 h 761731"/>
                <a:gd name="connsiteX31" fmla="*/ 2279421 w 2279421"/>
                <a:gd name="connsiteY31" fmla="*/ 126958 h 761731"/>
                <a:gd name="connsiteX32" fmla="*/ 2279421 w 2279421"/>
                <a:gd name="connsiteY32" fmla="*/ 634773 h 761731"/>
                <a:gd name="connsiteX33" fmla="*/ 2152463 w 2279421"/>
                <a:gd name="connsiteY33" fmla="*/ 761731 h 761731"/>
                <a:gd name="connsiteX34" fmla="*/ 126958 w 2279421"/>
                <a:gd name="connsiteY34" fmla="*/ 761731 h 761731"/>
                <a:gd name="connsiteX35" fmla="*/ 0 w 2279421"/>
                <a:gd name="connsiteY35" fmla="*/ 634773 h 761731"/>
                <a:gd name="connsiteX36" fmla="*/ 0 w 2279421"/>
                <a:gd name="connsiteY36" fmla="*/ 126958 h 761731"/>
                <a:gd name="connsiteX37" fmla="*/ 126958 w 2279421"/>
                <a:gd name="connsiteY37" fmla="*/ 0 h 76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279421" h="761731">
                  <a:moveTo>
                    <a:pt x="1689127" y="526149"/>
                  </a:moveTo>
                  <a:cubicBezTo>
                    <a:pt x="1684089" y="526149"/>
                    <a:pt x="1680005" y="530233"/>
                    <a:pt x="1680005" y="535271"/>
                  </a:cubicBezTo>
                  <a:lnTo>
                    <a:pt x="1680005" y="571759"/>
                  </a:lnTo>
                  <a:cubicBezTo>
                    <a:pt x="1680005" y="576797"/>
                    <a:pt x="1684089" y="580881"/>
                    <a:pt x="1689127" y="580881"/>
                  </a:cubicBezTo>
                  <a:lnTo>
                    <a:pt x="2124505" y="580881"/>
                  </a:lnTo>
                  <a:cubicBezTo>
                    <a:pt x="2129543" y="580881"/>
                    <a:pt x="2133627" y="576797"/>
                    <a:pt x="2133627" y="571759"/>
                  </a:cubicBezTo>
                  <a:lnTo>
                    <a:pt x="2133627" y="535271"/>
                  </a:lnTo>
                  <a:cubicBezTo>
                    <a:pt x="2133627" y="530233"/>
                    <a:pt x="2129543" y="526149"/>
                    <a:pt x="2124505" y="526149"/>
                  </a:cubicBezTo>
                  <a:close/>
                  <a:moveTo>
                    <a:pt x="165014" y="481509"/>
                  </a:moveTo>
                  <a:cubicBezTo>
                    <a:pt x="119943" y="481509"/>
                    <a:pt x="83406" y="518046"/>
                    <a:pt x="83406" y="563117"/>
                  </a:cubicBezTo>
                  <a:cubicBezTo>
                    <a:pt x="83406" y="608188"/>
                    <a:pt x="119943" y="644725"/>
                    <a:pt x="165014" y="644725"/>
                  </a:cubicBezTo>
                  <a:cubicBezTo>
                    <a:pt x="210085" y="644725"/>
                    <a:pt x="246622" y="608188"/>
                    <a:pt x="246622" y="563117"/>
                  </a:cubicBezTo>
                  <a:cubicBezTo>
                    <a:pt x="246622" y="518046"/>
                    <a:pt x="210085" y="481509"/>
                    <a:pt x="165014" y="481509"/>
                  </a:cubicBezTo>
                  <a:close/>
                  <a:moveTo>
                    <a:pt x="1689127" y="428481"/>
                  </a:moveTo>
                  <a:cubicBezTo>
                    <a:pt x="1684089" y="428481"/>
                    <a:pt x="1680005" y="432565"/>
                    <a:pt x="1680005" y="437603"/>
                  </a:cubicBezTo>
                  <a:lnTo>
                    <a:pt x="1680005" y="474091"/>
                  </a:lnTo>
                  <a:cubicBezTo>
                    <a:pt x="1680005" y="479129"/>
                    <a:pt x="1684089" y="483213"/>
                    <a:pt x="1689127" y="483213"/>
                  </a:cubicBezTo>
                  <a:lnTo>
                    <a:pt x="2124505" y="483213"/>
                  </a:lnTo>
                  <a:cubicBezTo>
                    <a:pt x="2129543" y="483213"/>
                    <a:pt x="2133627" y="479129"/>
                    <a:pt x="2133627" y="474091"/>
                  </a:cubicBezTo>
                  <a:lnTo>
                    <a:pt x="2133627" y="437603"/>
                  </a:lnTo>
                  <a:cubicBezTo>
                    <a:pt x="2133627" y="432565"/>
                    <a:pt x="2129543" y="428481"/>
                    <a:pt x="2124505" y="428481"/>
                  </a:cubicBezTo>
                  <a:close/>
                  <a:moveTo>
                    <a:pt x="1689127" y="333414"/>
                  </a:moveTo>
                  <a:cubicBezTo>
                    <a:pt x="1684089" y="333414"/>
                    <a:pt x="1680005" y="337498"/>
                    <a:pt x="1680005" y="342536"/>
                  </a:cubicBezTo>
                  <a:lnTo>
                    <a:pt x="1680005" y="379024"/>
                  </a:lnTo>
                  <a:cubicBezTo>
                    <a:pt x="1680005" y="384062"/>
                    <a:pt x="1684089" y="388146"/>
                    <a:pt x="1689127" y="388146"/>
                  </a:cubicBezTo>
                  <a:lnTo>
                    <a:pt x="2124505" y="388146"/>
                  </a:lnTo>
                  <a:cubicBezTo>
                    <a:pt x="2129543" y="388146"/>
                    <a:pt x="2133627" y="384062"/>
                    <a:pt x="2133627" y="379024"/>
                  </a:cubicBezTo>
                  <a:lnTo>
                    <a:pt x="2133627" y="342536"/>
                  </a:lnTo>
                  <a:cubicBezTo>
                    <a:pt x="2133627" y="337498"/>
                    <a:pt x="2129543" y="333414"/>
                    <a:pt x="2124505" y="333414"/>
                  </a:cubicBezTo>
                  <a:close/>
                  <a:moveTo>
                    <a:pt x="126958" y="0"/>
                  </a:moveTo>
                  <a:lnTo>
                    <a:pt x="2152463" y="0"/>
                  </a:lnTo>
                  <a:cubicBezTo>
                    <a:pt x="2222580" y="0"/>
                    <a:pt x="2279421" y="56841"/>
                    <a:pt x="2279421" y="126958"/>
                  </a:cubicBezTo>
                  <a:lnTo>
                    <a:pt x="2279421" y="634773"/>
                  </a:lnTo>
                  <a:cubicBezTo>
                    <a:pt x="2279421" y="704890"/>
                    <a:pt x="2222580" y="761731"/>
                    <a:pt x="2152463" y="761731"/>
                  </a:cubicBezTo>
                  <a:lnTo>
                    <a:pt x="126958" y="761731"/>
                  </a:lnTo>
                  <a:cubicBezTo>
                    <a:pt x="56841" y="761731"/>
                    <a:pt x="0" y="704890"/>
                    <a:pt x="0" y="634773"/>
                  </a:cubicBezTo>
                  <a:lnTo>
                    <a:pt x="0" y="126958"/>
                  </a:lnTo>
                  <a:cubicBezTo>
                    <a:pt x="0" y="56841"/>
                    <a:pt x="56841" y="0"/>
                    <a:pt x="12695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74" name="Freeform: Shape 73"/>
            <p:cNvSpPr/>
            <p:nvPr/>
          </p:nvSpPr>
          <p:spPr>
            <a:xfrm>
              <a:off x="8044254" y="3329931"/>
              <a:ext cx="1702069" cy="568793"/>
            </a:xfrm>
            <a:custGeom>
              <a:avLst/>
              <a:gdLst>
                <a:gd name="connsiteX0" fmla="*/ 1689127 w 2279421"/>
                <a:gd name="connsiteY0" fmla="*/ 526149 h 761731"/>
                <a:gd name="connsiteX1" fmla="*/ 1680005 w 2279421"/>
                <a:gd name="connsiteY1" fmla="*/ 535271 h 761731"/>
                <a:gd name="connsiteX2" fmla="*/ 1680005 w 2279421"/>
                <a:gd name="connsiteY2" fmla="*/ 571759 h 761731"/>
                <a:gd name="connsiteX3" fmla="*/ 1689127 w 2279421"/>
                <a:gd name="connsiteY3" fmla="*/ 580881 h 761731"/>
                <a:gd name="connsiteX4" fmla="*/ 2124505 w 2279421"/>
                <a:gd name="connsiteY4" fmla="*/ 580881 h 761731"/>
                <a:gd name="connsiteX5" fmla="*/ 2133627 w 2279421"/>
                <a:gd name="connsiteY5" fmla="*/ 571759 h 761731"/>
                <a:gd name="connsiteX6" fmla="*/ 2133627 w 2279421"/>
                <a:gd name="connsiteY6" fmla="*/ 535271 h 761731"/>
                <a:gd name="connsiteX7" fmla="*/ 2124505 w 2279421"/>
                <a:gd name="connsiteY7" fmla="*/ 526149 h 761731"/>
                <a:gd name="connsiteX8" fmla="*/ 165014 w 2279421"/>
                <a:gd name="connsiteY8" fmla="*/ 481509 h 761731"/>
                <a:gd name="connsiteX9" fmla="*/ 83406 w 2279421"/>
                <a:gd name="connsiteY9" fmla="*/ 563117 h 761731"/>
                <a:gd name="connsiteX10" fmla="*/ 165014 w 2279421"/>
                <a:gd name="connsiteY10" fmla="*/ 644725 h 761731"/>
                <a:gd name="connsiteX11" fmla="*/ 246622 w 2279421"/>
                <a:gd name="connsiteY11" fmla="*/ 563117 h 761731"/>
                <a:gd name="connsiteX12" fmla="*/ 165014 w 2279421"/>
                <a:gd name="connsiteY12" fmla="*/ 481509 h 761731"/>
                <a:gd name="connsiteX13" fmla="*/ 1689127 w 2279421"/>
                <a:gd name="connsiteY13" fmla="*/ 428481 h 761731"/>
                <a:gd name="connsiteX14" fmla="*/ 1680005 w 2279421"/>
                <a:gd name="connsiteY14" fmla="*/ 437603 h 761731"/>
                <a:gd name="connsiteX15" fmla="*/ 1680005 w 2279421"/>
                <a:gd name="connsiteY15" fmla="*/ 474091 h 761731"/>
                <a:gd name="connsiteX16" fmla="*/ 1689127 w 2279421"/>
                <a:gd name="connsiteY16" fmla="*/ 483213 h 761731"/>
                <a:gd name="connsiteX17" fmla="*/ 2124505 w 2279421"/>
                <a:gd name="connsiteY17" fmla="*/ 483213 h 761731"/>
                <a:gd name="connsiteX18" fmla="*/ 2133627 w 2279421"/>
                <a:gd name="connsiteY18" fmla="*/ 474091 h 761731"/>
                <a:gd name="connsiteX19" fmla="*/ 2133627 w 2279421"/>
                <a:gd name="connsiteY19" fmla="*/ 437603 h 761731"/>
                <a:gd name="connsiteX20" fmla="*/ 2124505 w 2279421"/>
                <a:gd name="connsiteY20" fmla="*/ 428481 h 761731"/>
                <a:gd name="connsiteX21" fmla="*/ 1689127 w 2279421"/>
                <a:gd name="connsiteY21" fmla="*/ 333414 h 761731"/>
                <a:gd name="connsiteX22" fmla="*/ 1680005 w 2279421"/>
                <a:gd name="connsiteY22" fmla="*/ 342536 h 761731"/>
                <a:gd name="connsiteX23" fmla="*/ 1680005 w 2279421"/>
                <a:gd name="connsiteY23" fmla="*/ 379024 h 761731"/>
                <a:gd name="connsiteX24" fmla="*/ 1689127 w 2279421"/>
                <a:gd name="connsiteY24" fmla="*/ 388146 h 761731"/>
                <a:gd name="connsiteX25" fmla="*/ 2124505 w 2279421"/>
                <a:gd name="connsiteY25" fmla="*/ 388146 h 761731"/>
                <a:gd name="connsiteX26" fmla="*/ 2133627 w 2279421"/>
                <a:gd name="connsiteY26" fmla="*/ 379024 h 761731"/>
                <a:gd name="connsiteX27" fmla="*/ 2133627 w 2279421"/>
                <a:gd name="connsiteY27" fmla="*/ 342536 h 761731"/>
                <a:gd name="connsiteX28" fmla="*/ 2124505 w 2279421"/>
                <a:gd name="connsiteY28" fmla="*/ 333414 h 761731"/>
                <a:gd name="connsiteX29" fmla="*/ 126958 w 2279421"/>
                <a:gd name="connsiteY29" fmla="*/ 0 h 761731"/>
                <a:gd name="connsiteX30" fmla="*/ 2152463 w 2279421"/>
                <a:gd name="connsiteY30" fmla="*/ 0 h 761731"/>
                <a:gd name="connsiteX31" fmla="*/ 2279421 w 2279421"/>
                <a:gd name="connsiteY31" fmla="*/ 126958 h 761731"/>
                <a:gd name="connsiteX32" fmla="*/ 2279421 w 2279421"/>
                <a:gd name="connsiteY32" fmla="*/ 634773 h 761731"/>
                <a:gd name="connsiteX33" fmla="*/ 2152463 w 2279421"/>
                <a:gd name="connsiteY33" fmla="*/ 761731 h 761731"/>
                <a:gd name="connsiteX34" fmla="*/ 126958 w 2279421"/>
                <a:gd name="connsiteY34" fmla="*/ 761731 h 761731"/>
                <a:gd name="connsiteX35" fmla="*/ 0 w 2279421"/>
                <a:gd name="connsiteY35" fmla="*/ 634773 h 761731"/>
                <a:gd name="connsiteX36" fmla="*/ 0 w 2279421"/>
                <a:gd name="connsiteY36" fmla="*/ 126958 h 761731"/>
                <a:gd name="connsiteX37" fmla="*/ 126958 w 2279421"/>
                <a:gd name="connsiteY37" fmla="*/ 0 h 76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279421" h="761731">
                  <a:moveTo>
                    <a:pt x="1689127" y="526149"/>
                  </a:moveTo>
                  <a:cubicBezTo>
                    <a:pt x="1684089" y="526149"/>
                    <a:pt x="1680005" y="530233"/>
                    <a:pt x="1680005" y="535271"/>
                  </a:cubicBezTo>
                  <a:lnTo>
                    <a:pt x="1680005" y="571759"/>
                  </a:lnTo>
                  <a:cubicBezTo>
                    <a:pt x="1680005" y="576797"/>
                    <a:pt x="1684089" y="580881"/>
                    <a:pt x="1689127" y="580881"/>
                  </a:cubicBezTo>
                  <a:lnTo>
                    <a:pt x="2124505" y="580881"/>
                  </a:lnTo>
                  <a:cubicBezTo>
                    <a:pt x="2129543" y="580881"/>
                    <a:pt x="2133627" y="576797"/>
                    <a:pt x="2133627" y="571759"/>
                  </a:cubicBezTo>
                  <a:lnTo>
                    <a:pt x="2133627" y="535271"/>
                  </a:lnTo>
                  <a:cubicBezTo>
                    <a:pt x="2133627" y="530233"/>
                    <a:pt x="2129543" y="526149"/>
                    <a:pt x="2124505" y="526149"/>
                  </a:cubicBezTo>
                  <a:close/>
                  <a:moveTo>
                    <a:pt x="165014" y="481509"/>
                  </a:moveTo>
                  <a:cubicBezTo>
                    <a:pt x="119943" y="481509"/>
                    <a:pt x="83406" y="518046"/>
                    <a:pt x="83406" y="563117"/>
                  </a:cubicBezTo>
                  <a:cubicBezTo>
                    <a:pt x="83406" y="608188"/>
                    <a:pt x="119943" y="644725"/>
                    <a:pt x="165014" y="644725"/>
                  </a:cubicBezTo>
                  <a:cubicBezTo>
                    <a:pt x="210085" y="644725"/>
                    <a:pt x="246622" y="608188"/>
                    <a:pt x="246622" y="563117"/>
                  </a:cubicBezTo>
                  <a:cubicBezTo>
                    <a:pt x="246622" y="518046"/>
                    <a:pt x="210085" y="481509"/>
                    <a:pt x="165014" y="481509"/>
                  </a:cubicBezTo>
                  <a:close/>
                  <a:moveTo>
                    <a:pt x="1689127" y="428481"/>
                  </a:moveTo>
                  <a:cubicBezTo>
                    <a:pt x="1684089" y="428481"/>
                    <a:pt x="1680005" y="432565"/>
                    <a:pt x="1680005" y="437603"/>
                  </a:cubicBezTo>
                  <a:lnTo>
                    <a:pt x="1680005" y="474091"/>
                  </a:lnTo>
                  <a:cubicBezTo>
                    <a:pt x="1680005" y="479129"/>
                    <a:pt x="1684089" y="483213"/>
                    <a:pt x="1689127" y="483213"/>
                  </a:cubicBezTo>
                  <a:lnTo>
                    <a:pt x="2124505" y="483213"/>
                  </a:lnTo>
                  <a:cubicBezTo>
                    <a:pt x="2129543" y="483213"/>
                    <a:pt x="2133627" y="479129"/>
                    <a:pt x="2133627" y="474091"/>
                  </a:cubicBezTo>
                  <a:lnTo>
                    <a:pt x="2133627" y="437603"/>
                  </a:lnTo>
                  <a:cubicBezTo>
                    <a:pt x="2133627" y="432565"/>
                    <a:pt x="2129543" y="428481"/>
                    <a:pt x="2124505" y="428481"/>
                  </a:cubicBezTo>
                  <a:close/>
                  <a:moveTo>
                    <a:pt x="1689127" y="333414"/>
                  </a:moveTo>
                  <a:cubicBezTo>
                    <a:pt x="1684089" y="333414"/>
                    <a:pt x="1680005" y="337498"/>
                    <a:pt x="1680005" y="342536"/>
                  </a:cubicBezTo>
                  <a:lnTo>
                    <a:pt x="1680005" y="379024"/>
                  </a:lnTo>
                  <a:cubicBezTo>
                    <a:pt x="1680005" y="384062"/>
                    <a:pt x="1684089" y="388146"/>
                    <a:pt x="1689127" y="388146"/>
                  </a:cubicBezTo>
                  <a:lnTo>
                    <a:pt x="2124505" y="388146"/>
                  </a:lnTo>
                  <a:cubicBezTo>
                    <a:pt x="2129543" y="388146"/>
                    <a:pt x="2133627" y="384062"/>
                    <a:pt x="2133627" y="379024"/>
                  </a:cubicBezTo>
                  <a:lnTo>
                    <a:pt x="2133627" y="342536"/>
                  </a:lnTo>
                  <a:cubicBezTo>
                    <a:pt x="2133627" y="337498"/>
                    <a:pt x="2129543" y="333414"/>
                    <a:pt x="2124505" y="333414"/>
                  </a:cubicBezTo>
                  <a:close/>
                  <a:moveTo>
                    <a:pt x="126958" y="0"/>
                  </a:moveTo>
                  <a:lnTo>
                    <a:pt x="2152463" y="0"/>
                  </a:lnTo>
                  <a:cubicBezTo>
                    <a:pt x="2222580" y="0"/>
                    <a:pt x="2279421" y="56841"/>
                    <a:pt x="2279421" y="126958"/>
                  </a:cubicBezTo>
                  <a:lnTo>
                    <a:pt x="2279421" y="634773"/>
                  </a:lnTo>
                  <a:cubicBezTo>
                    <a:pt x="2279421" y="704890"/>
                    <a:pt x="2222580" y="761731"/>
                    <a:pt x="2152463" y="761731"/>
                  </a:cubicBezTo>
                  <a:lnTo>
                    <a:pt x="126958" y="761731"/>
                  </a:lnTo>
                  <a:cubicBezTo>
                    <a:pt x="56841" y="761731"/>
                    <a:pt x="0" y="704890"/>
                    <a:pt x="0" y="634773"/>
                  </a:cubicBezTo>
                  <a:lnTo>
                    <a:pt x="0" y="126958"/>
                  </a:lnTo>
                  <a:cubicBezTo>
                    <a:pt x="0" y="56841"/>
                    <a:pt x="56841" y="0"/>
                    <a:pt x="12695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75" name="Freeform: Shape 74"/>
            <p:cNvSpPr/>
            <p:nvPr/>
          </p:nvSpPr>
          <p:spPr>
            <a:xfrm>
              <a:off x="9627140" y="4132952"/>
              <a:ext cx="1702069" cy="568793"/>
            </a:xfrm>
            <a:custGeom>
              <a:avLst/>
              <a:gdLst>
                <a:gd name="connsiteX0" fmla="*/ 1689127 w 2279421"/>
                <a:gd name="connsiteY0" fmla="*/ 526149 h 761731"/>
                <a:gd name="connsiteX1" fmla="*/ 1680005 w 2279421"/>
                <a:gd name="connsiteY1" fmla="*/ 535271 h 761731"/>
                <a:gd name="connsiteX2" fmla="*/ 1680005 w 2279421"/>
                <a:gd name="connsiteY2" fmla="*/ 571759 h 761731"/>
                <a:gd name="connsiteX3" fmla="*/ 1689127 w 2279421"/>
                <a:gd name="connsiteY3" fmla="*/ 580881 h 761731"/>
                <a:gd name="connsiteX4" fmla="*/ 2124505 w 2279421"/>
                <a:gd name="connsiteY4" fmla="*/ 580881 h 761731"/>
                <a:gd name="connsiteX5" fmla="*/ 2133627 w 2279421"/>
                <a:gd name="connsiteY5" fmla="*/ 571759 h 761731"/>
                <a:gd name="connsiteX6" fmla="*/ 2133627 w 2279421"/>
                <a:gd name="connsiteY6" fmla="*/ 535271 h 761731"/>
                <a:gd name="connsiteX7" fmla="*/ 2124505 w 2279421"/>
                <a:gd name="connsiteY7" fmla="*/ 526149 h 761731"/>
                <a:gd name="connsiteX8" fmla="*/ 165014 w 2279421"/>
                <a:gd name="connsiteY8" fmla="*/ 481509 h 761731"/>
                <a:gd name="connsiteX9" fmla="*/ 83406 w 2279421"/>
                <a:gd name="connsiteY9" fmla="*/ 563117 h 761731"/>
                <a:gd name="connsiteX10" fmla="*/ 165014 w 2279421"/>
                <a:gd name="connsiteY10" fmla="*/ 644725 h 761731"/>
                <a:gd name="connsiteX11" fmla="*/ 246622 w 2279421"/>
                <a:gd name="connsiteY11" fmla="*/ 563117 h 761731"/>
                <a:gd name="connsiteX12" fmla="*/ 165014 w 2279421"/>
                <a:gd name="connsiteY12" fmla="*/ 481509 h 761731"/>
                <a:gd name="connsiteX13" fmla="*/ 1689127 w 2279421"/>
                <a:gd name="connsiteY13" fmla="*/ 428481 h 761731"/>
                <a:gd name="connsiteX14" fmla="*/ 1680005 w 2279421"/>
                <a:gd name="connsiteY14" fmla="*/ 437603 h 761731"/>
                <a:gd name="connsiteX15" fmla="*/ 1680005 w 2279421"/>
                <a:gd name="connsiteY15" fmla="*/ 474091 h 761731"/>
                <a:gd name="connsiteX16" fmla="*/ 1689127 w 2279421"/>
                <a:gd name="connsiteY16" fmla="*/ 483213 h 761731"/>
                <a:gd name="connsiteX17" fmla="*/ 2124505 w 2279421"/>
                <a:gd name="connsiteY17" fmla="*/ 483213 h 761731"/>
                <a:gd name="connsiteX18" fmla="*/ 2133627 w 2279421"/>
                <a:gd name="connsiteY18" fmla="*/ 474091 h 761731"/>
                <a:gd name="connsiteX19" fmla="*/ 2133627 w 2279421"/>
                <a:gd name="connsiteY19" fmla="*/ 437603 h 761731"/>
                <a:gd name="connsiteX20" fmla="*/ 2124505 w 2279421"/>
                <a:gd name="connsiteY20" fmla="*/ 428481 h 761731"/>
                <a:gd name="connsiteX21" fmla="*/ 1689127 w 2279421"/>
                <a:gd name="connsiteY21" fmla="*/ 333414 h 761731"/>
                <a:gd name="connsiteX22" fmla="*/ 1680005 w 2279421"/>
                <a:gd name="connsiteY22" fmla="*/ 342536 h 761731"/>
                <a:gd name="connsiteX23" fmla="*/ 1680005 w 2279421"/>
                <a:gd name="connsiteY23" fmla="*/ 379024 h 761731"/>
                <a:gd name="connsiteX24" fmla="*/ 1689127 w 2279421"/>
                <a:gd name="connsiteY24" fmla="*/ 388146 h 761731"/>
                <a:gd name="connsiteX25" fmla="*/ 2124505 w 2279421"/>
                <a:gd name="connsiteY25" fmla="*/ 388146 h 761731"/>
                <a:gd name="connsiteX26" fmla="*/ 2133627 w 2279421"/>
                <a:gd name="connsiteY26" fmla="*/ 379024 h 761731"/>
                <a:gd name="connsiteX27" fmla="*/ 2133627 w 2279421"/>
                <a:gd name="connsiteY27" fmla="*/ 342536 h 761731"/>
                <a:gd name="connsiteX28" fmla="*/ 2124505 w 2279421"/>
                <a:gd name="connsiteY28" fmla="*/ 333414 h 761731"/>
                <a:gd name="connsiteX29" fmla="*/ 126958 w 2279421"/>
                <a:gd name="connsiteY29" fmla="*/ 0 h 761731"/>
                <a:gd name="connsiteX30" fmla="*/ 2152463 w 2279421"/>
                <a:gd name="connsiteY30" fmla="*/ 0 h 761731"/>
                <a:gd name="connsiteX31" fmla="*/ 2279421 w 2279421"/>
                <a:gd name="connsiteY31" fmla="*/ 126958 h 761731"/>
                <a:gd name="connsiteX32" fmla="*/ 2279421 w 2279421"/>
                <a:gd name="connsiteY32" fmla="*/ 634773 h 761731"/>
                <a:gd name="connsiteX33" fmla="*/ 2152463 w 2279421"/>
                <a:gd name="connsiteY33" fmla="*/ 761731 h 761731"/>
                <a:gd name="connsiteX34" fmla="*/ 126958 w 2279421"/>
                <a:gd name="connsiteY34" fmla="*/ 761731 h 761731"/>
                <a:gd name="connsiteX35" fmla="*/ 0 w 2279421"/>
                <a:gd name="connsiteY35" fmla="*/ 634773 h 761731"/>
                <a:gd name="connsiteX36" fmla="*/ 0 w 2279421"/>
                <a:gd name="connsiteY36" fmla="*/ 126958 h 761731"/>
                <a:gd name="connsiteX37" fmla="*/ 126958 w 2279421"/>
                <a:gd name="connsiteY37" fmla="*/ 0 h 76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279421" h="761731">
                  <a:moveTo>
                    <a:pt x="1689127" y="526149"/>
                  </a:moveTo>
                  <a:cubicBezTo>
                    <a:pt x="1684089" y="526149"/>
                    <a:pt x="1680005" y="530233"/>
                    <a:pt x="1680005" y="535271"/>
                  </a:cubicBezTo>
                  <a:lnTo>
                    <a:pt x="1680005" y="571759"/>
                  </a:lnTo>
                  <a:cubicBezTo>
                    <a:pt x="1680005" y="576797"/>
                    <a:pt x="1684089" y="580881"/>
                    <a:pt x="1689127" y="580881"/>
                  </a:cubicBezTo>
                  <a:lnTo>
                    <a:pt x="2124505" y="580881"/>
                  </a:lnTo>
                  <a:cubicBezTo>
                    <a:pt x="2129543" y="580881"/>
                    <a:pt x="2133627" y="576797"/>
                    <a:pt x="2133627" y="571759"/>
                  </a:cubicBezTo>
                  <a:lnTo>
                    <a:pt x="2133627" y="535271"/>
                  </a:lnTo>
                  <a:cubicBezTo>
                    <a:pt x="2133627" y="530233"/>
                    <a:pt x="2129543" y="526149"/>
                    <a:pt x="2124505" y="526149"/>
                  </a:cubicBezTo>
                  <a:close/>
                  <a:moveTo>
                    <a:pt x="165014" y="481509"/>
                  </a:moveTo>
                  <a:cubicBezTo>
                    <a:pt x="119943" y="481509"/>
                    <a:pt x="83406" y="518046"/>
                    <a:pt x="83406" y="563117"/>
                  </a:cubicBezTo>
                  <a:cubicBezTo>
                    <a:pt x="83406" y="608188"/>
                    <a:pt x="119943" y="644725"/>
                    <a:pt x="165014" y="644725"/>
                  </a:cubicBezTo>
                  <a:cubicBezTo>
                    <a:pt x="210085" y="644725"/>
                    <a:pt x="246622" y="608188"/>
                    <a:pt x="246622" y="563117"/>
                  </a:cubicBezTo>
                  <a:cubicBezTo>
                    <a:pt x="246622" y="518046"/>
                    <a:pt x="210085" y="481509"/>
                    <a:pt x="165014" y="481509"/>
                  </a:cubicBezTo>
                  <a:close/>
                  <a:moveTo>
                    <a:pt x="1689127" y="428481"/>
                  </a:moveTo>
                  <a:cubicBezTo>
                    <a:pt x="1684089" y="428481"/>
                    <a:pt x="1680005" y="432565"/>
                    <a:pt x="1680005" y="437603"/>
                  </a:cubicBezTo>
                  <a:lnTo>
                    <a:pt x="1680005" y="474091"/>
                  </a:lnTo>
                  <a:cubicBezTo>
                    <a:pt x="1680005" y="479129"/>
                    <a:pt x="1684089" y="483213"/>
                    <a:pt x="1689127" y="483213"/>
                  </a:cubicBezTo>
                  <a:lnTo>
                    <a:pt x="2124505" y="483213"/>
                  </a:lnTo>
                  <a:cubicBezTo>
                    <a:pt x="2129543" y="483213"/>
                    <a:pt x="2133627" y="479129"/>
                    <a:pt x="2133627" y="474091"/>
                  </a:cubicBezTo>
                  <a:lnTo>
                    <a:pt x="2133627" y="437603"/>
                  </a:lnTo>
                  <a:cubicBezTo>
                    <a:pt x="2133627" y="432565"/>
                    <a:pt x="2129543" y="428481"/>
                    <a:pt x="2124505" y="428481"/>
                  </a:cubicBezTo>
                  <a:close/>
                  <a:moveTo>
                    <a:pt x="1689127" y="333414"/>
                  </a:moveTo>
                  <a:cubicBezTo>
                    <a:pt x="1684089" y="333414"/>
                    <a:pt x="1680005" y="337498"/>
                    <a:pt x="1680005" y="342536"/>
                  </a:cubicBezTo>
                  <a:lnTo>
                    <a:pt x="1680005" y="379024"/>
                  </a:lnTo>
                  <a:cubicBezTo>
                    <a:pt x="1680005" y="384062"/>
                    <a:pt x="1684089" y="388146"/>
                    <a:pt x="1689127" y="388146"/>
                  </a:cubicBezTo>
                  <a:lnTo>
                    <a:pt x="2124505" y="388146"/>
                  </a:lnTo>
                  <a:cubicBezTo>
                    <a:pt x="2129543" y="388146"/>
                    <a:pt x="2133627" y="384062"/>
                    <a:pt x="2133627" y="379024"/>
                  </a:cubicBezTo>
                  <a:lnTo>
                    <a:pt x="2133627" y="342536"/>
                  </a:lnTo>
                  <a:cubicBezTo>
                    <a:pt x="2133627" y="337498"/>
                    <a:pt x="2129543" y="333414"/>
                    <a:pt x="2124505" y="333414"/>
                  </a:cubicBezTo>
                  <a:close/>
                  <a:moveTo>
                    <a:pt x="126958" y="0"/>
                  </a:moveTo>
                  <a:lnTo>
                    <a:pt x="2152463" y="0"/>
                  </a:lnTo>
                  <a:cubicBezTo>
                    <a:pt x="2222580" y="0"/>
                    <a:pt x="2279421" y="56841"/>
                    <a:pt x="2279421" y="126958"/>
                  </a:cubicBezTo>
                  <a:lnTo>
                    <a:pt x="2279421" y="634773"/>
                  </a:lnTo>
                  <a:cubicBezTo>
                    <a:pt x="2279421" y="704890"/>
                    <a:pt x="2222580" y="761731"/>
                    <a:pt x="2152463" y="761731"/>
                  </a:cubicBezTo>
                  <a:lnTo>
                    <a:pt x="126958" y="761731"/>
                  </a:lnTo>
                  <a:cubicBezTo>
                    <a:pt x="56841" y="761731"/>
                    <a:pt x="0" y="704890"/>
                    <a:pt x="0" y="634773"/>
                  </a:cubicBezTo>
                  <a:lnTo>
                    <a:pt x="0" y="126958"/>
                  </a:lnTo>
                  <a:cubicBezTo>
                    <a:pt x="0" y="56841"/>
                    <a:pt x="56841" y="0"/>
                    <a:pt x="12695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77" name="Freeform: Shape 76"/>
            <p:cNvSpPr/>
            <p:nvPr/>
          </p:nvSpPr>
          <p:spPr>
            <a:xfrm>
              <a:off x="6548214" y="5124644"/>
              <a:ext cx="1702069" cy="568793"/>
            </a:xfrm>
            <a:custGeom>
              <a:avLst/>
              <a:gdLst>
                <a:gd name="connsiteX0" fmla="*/ 1689127 w 2279421"/>
                <a:gd name="connsiteY0" fmla="*/ 526149 h 761731"/>
                <a:gd name="connsiteX1" fmla="*/ 1680005 w 2279421"/>
                <a:gd name="connsiteY1" fmla="*/ 535271 h 761731"/>
                <a:gd name="connsiteX2" fmla="*/ 1680005 w 2279421"/>
                <a:gd name="connsiteY2" fmla="*/ 571759 h 761731"/>
                <a:gd name="connsiteX3" fmla="*/ 1689127 w 2279421"/>
                <a:gd name="connsiteY3" fmla="*/ 580881 h 761731"/>
                <a:gd name="connsiteX4" fmla="*/ 2124505 w 2279421"/>
                <a:gd name="connsiteY4" fmla="*/ 580881 h 761731"/>
                <a:gd name="connsiteX5" fmla="*/ 2133627 w 2279421"/>
                <a:gd name="connsiteY5" fmla="*/ 571759 h 761731"/>
                <a:gd name="connsiteX6" fmla="*/ 2133627 w 2279421"/>
                <a:gd name="connsiteY6" fmla="*/ 535271 h 761731"/>
                <a:gd name="connsiteX7" fmla="*/ 2124505 w 2279421"/>
                <a:gd name="connsiteY7" fmla="*/ 526149 h 761731"/>
                <a:gd name="connsiteX8" fmla="*/ 165014 w 2279421"/>
                <a:gd name="connsiteY8" fmla="*/ 481509 h 761731"/>
                <a:gd name="connsiteX9" fmla="*/ 83406 w 2279421"/>
                <a:gd name="connsiteY9" fmla="*/ 563117 h 761731"/>
                <a:gd name="connsiteX10" fmla="*/ 165014 w 2279421"/>
                <a:gd name="connsiteY10" fmla="*/ 644725 h 761731"/>
                <a:gd name="connsiteX11" fmla="*/ 246622 w 2279421"/>
                <a:gd name="connsiteY11" fmla="*/ 563117 h 761731"/>
                <a:gd name="connsiteX12" fmla="*/ 165014 w 2279421"/>
                <a:gd name="connsiteY12" fmla="*/ 481509 h 761731"/>
                <a:gd name="connsiteX13" fmla="*/ 1689127 w 2279421"/>
                <a:gd name="connsiteY13" fmla="*/ 428481 h 761731"/>
                <a:gd name="connsiteX14" fmla="*/ 1680005 w 2279421"/>
                <a:gd name="connsiteY14" fmla="*/ 437603 h 761731"/>
                <a:gd name="connsiteX15" fmla="*/ 1680005 w 2279421"/>
                <a:gd name="connsiteY15" fmla="*/ 474091 h 761731"/>
                <a:gd name="connsiteX16" fmla="*/ 1689127 w 2279421"/>
                <a:gd name="connsiteY16" fmla="*/ 483213 h 761731"/>
                <a:gd name="connsiteX17" fmla="*/ 2124505 w 2279421"/>
                <a:gd name="connsiteY17" fmla="*/ 483213 h 761731"/>
                <a:gd name="connsiteX18" fmla="*/ 2133627 w 2279421"/>
                <a:gd name="connsiteY18" fmla="*/ 474091 h 761731"/>
                <a:gd name="connsiteX19" fmla="*/ 2133627 w 2279421"/>
                <a:gd name="connsiteY19" fmla="*/ 437603 h 761731"/>
                <a:gd name="connsiteX20" fmla="*/ 2124505 w 2279421"/>
                <a:gd name="connsiteY20" fmla="*/ 428481 h 761731"/>
                <a:gd name="connsiteX21" fmla="*/ 1689127 w 2279421"/>
                <a:gd name="connsiteY21" fmla="*/ 333414 h 761731"/>
                <a:gd name="connsiteX22" fmla="*/ 1680005 w 2279421"/>
                <a:gd name="connsiteY22" fmla="*/ 342536 h 761731"/>
                <a:gd name="connsiteX23" fmla="*/ 1680005 w 2279421"/>
                <a:gd name="connsiteY23" fmla="*/ 379024 h 761731"/>
                <a:gd name="connsiteX24" fmla="*/ 1689127 w 2279421"/>
                <a:gd name="connsiteY24" fmla="*/ 388146 h 761731"/>
                <a:gd name="connsiteX25" fmla="*/ 2124505 w 2279421"/>
                <a:gd name="connsiteY25" fmla="*/ 388146 h 761731"/>
                <a:gd name="connsiteX26" fmla="*/ 2133627 w 2279421"/>
                <a:gd name="connsiteY26" fmla="*/ 379024 h 761731"/>
                <a:gd name="connsiteX27" fmla="*/ 2133627 w 2279421"/>
                <a:gd name="connsiteY27" fmla="*/ 342536 h 761731"/>
                <a:gd name="connsiteX28" fmla="*/ 2124505 w 2279421"/>
                <a:gd name="connsiteY28" fmla="*/ 333414 h 761731"/>
                <a:gd name="connsiteX29" fmla="*/ 126958 w 2279421"/>
                <a:gd name="connsiteY29" fmla="*/ 0 h 761731"/>
                <a:gd name="connsiteX30" fmla="*/ 2152463 w 2279421"/>
                <a:gd name="connsiteY30" fmla="*/ 0 h 761731"/>
                <a:gd name="connsiteX31" fmla="*/ 2279421 w 2279421"/>
                <a:gd name="connsiteY31" fmla="*/ 126958 h 761731"/>
                <a:gd name="connsiteX32" fmla="*/ 2279421 w 2279421"/>
                <a:gd name="connsiteY32" fmla="*/ 634773 h 761731"/>
                <a:gd name="connsiteX33" fmla="*/ 2152463 w 2279421"/>
                <a:gd name="connsiteY33" fmla="*/ 761731 h 761731"/>
                <a:gd name="connsiteX34" fmla="*/ 126958 w 2279421"/>
                <a:gd name="connsiteY34" fmla="*/ 761731 h 761731"/>
                <a:gd name="connsiteX35" fmla="*/ 0 w 2279421"/>
                <a:gd name="connsiteY35" fmla="*/ 634773 h 761731"/>
                <a:gd name="connsiteX36" fmla="*/ 0 w 2279421"/>
                <a:gd name="connsiteY36" fmla="*/ 126958 h 761731"/>
                <a:gd name="connsiteX37" fmla="*/ 126958 w 2279421"/>
                <a:gd name="connsiteY37" fmla="*/ 0 h 76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279421" h="761731">
                  <a:moveTo>
                    <a:pt x="1689127" y="526149"/>
                  </a:moveTo>
                  <a:cubicBezTo>
                    <a:pt x="1684089" y="526149"/>
                    <a:pt x="1680005" y="530233"/>
                    <a:pt x="1680005" y="535271"/>
                  </a:cubicBezTo>
                  <a:lnTo>
                    <a:pt x="1680005" y="571759"/>
                  </a:lnTo>
                  <a:cubicBezTo>
                    <a:pt x="1680005" y="576797"/>
                    <a:pt x="1684089" y="580881"/>
                    <a:pt x="1689127" y="580881"/>
                  </a:cubicBezTo>
                  <a:lnTo>
                    <a:pt x="2124505" y="580881"/>
                  </a:lnTo>
                  <a:cubicBezTo>
                    <a:pt x="2129543" y="580881"/>
                    <a:pt x="2133627" y="576797"/>
                    <a:pt x="2133627" y="571759"/>
                  </a:cubicBezTo>
                  <a:lnTo>
                    <a:pt x="2133627" y="535271"/>
                  </a:lnTo>
                  <a:cubicBezTo>
                    <a:pt x="2133627" y="530233"/>
                    <a:pt x="2129543" y="526149"/>
                    <a:pt x="2124505" y="526149"/>
                  </a:cubicBezTo>
                  <a:close/>
                  <a:moveTo>
                    <a:pt x="165014" y="481509"/>
                  </a:moveTo>
                  <a:cubicBezTo>
                    <a:pt x="119943" y="481509"/>
                    <a:pt x="83406" y="518046"/>
                    <a:pt x="83406" y="563117"/>
                  </a:cubicBezTo>
                  <a:cubicBezTo>
                    <a:pt x="83406" y="608188"/>
                    <a:pt x="119943" y="644725"/>
                    <a:pt x="165014" y="644725"/>
                  </a:cubicBezTo>
                  <a:cubicBezTo>
                    <a:pt x="210085" y="644725"/>
                    <a:pt x="246622" y="608188"/>
                    <a:pt x="246622" y="563117"/>
                  </a:cubicBezTo>
                  <a:cubicBezTo>
                    <a:pt x="246622" y="518046"/>
                    <a:pt x="210085" y="481509"/>
                    <a:pt x="165014" y="481509"/>
                  </a:cubicBezTo>
                  <a:close/>
                  <a:moveTo>
                    <a:pt x="1689127" y="428481"/>
                  </a:moveTo>
                  <a:cubicBezTo>
                    <a:pt x="1684089" y="428481"/>
                    <a:pt x="1680005" y="432565"/>
                    <a:pt x="1680005" y="437603"/>
                  </a:cubicBezTo>
                  <a:lnTo>
                    <a:pt x="1680005" y="474091"/>
                  </a:lnTo>
                  <a:cubicBezTo>
                    <a:pt x="1680005" y="479129"/>
                    <a:pt x="1684089" y="483213"/>
                    <a:pt x="1689127" y="483213"/>
                  </a:cubicBezTo>
                  <a:lnTo>
                    <a:pt x="2124505" y="483213"/>
                  </a:lnTo>
                  <a:cubicBezTo>
                    <a:pt x="2129543" y="483213"/>
                    <a:pt x="2133627" y="479129"/>
                    <a:pt x="2133627" y="474091"/>
                  </a:cubicBezTo>
                  <a:lnTo>
                    <a:pt x="2133627" y="437603"/>
                  </a:lnTo>
                  <a:cubicBezTo>
                    <a:pt x="2133627" y="432565"/>
                    <a:pt x="2129543" y="428481"/>
                    <a:pt x="2124505" y="428481"/>
                  </a:cubicBezTo>
                  <a:close/>
                  <a:moveTo>
                    <a:pt x="1689127" y="333414"/>
                  </a:moveTo>
                  <a:cubicBezTo>
                    <a:pt x="1684089" y="333414"/>
                    <a:pt x="1680005" y="337498"/>
                    <a:pt x="1680005" y="342536"/>
                  </a:cubicBezTo>
                  <a:lnTo>
                    <a:pt x="1680005" y="379024"/>
                  </a:lnTo>
                  <a:cubicBezTo>
                    <a:pt x="1680005" y="384062"/>
                    <a:pt x="1684089" y="388146"/>
                    <a:pt x="1689127" y="388146"/>
                  </a:cubicBezTo>
                  <a:lnTo>
                    <a:pt x="2124505" y="388146"/>
                  </a:lnTo>
                  <a:cubicBezTo>
                    <a:pt x="2129543" y="388146"/>
                    <a:pt x="2133627" y="384062"/>
                    <a:pt x="2133627" y="379024"/>
                  </a:cubicBezTo>
                  <a:lnTo>
                    <a:pt x="2133627" y="342536"/>
                  </a:lnTo>
                  <a:cubicBezTo>
                    <a:pt x="2133627" y="337498"/>
                    <a:pt x="2129543" y="333414"/>
                    <a:pt x="2124505" y="333414"/>
                  </a:cubicBezTo>
                  <a:close/>
                  <a:moveTo>
                    <a:pt x="126958" y="0"/>
                  </a:moveTo>
                  <a:lnTo>
                    <a:pt x="2152463" y="0"/>
                  </a:lnTo>
                  <a:cubicBezTo>
                    <a:pt x="2222580" y="0"/>
                    <a:pt x="2279421" y="56841"/>
                    <a:pt x="2279421" y="126958"/>
                  </a:cubicBezTo>
                  <a:lnTo>
                    <a:pt x="2279421" y="634773"/>
                  </a:lnTo>
                  <a:cubicBezTo>
                    <a:pt x="2279421" y="704890"/>
                    <a:pt x="2222580" y="761731"/>
                    <a:pt x="2152463" y="761731"/>
                  </a:cubicBezTo>
                  <a:lnTo>
                    <a:pt x="126958" y="761731"/>
                  </a:lnTo>
                  <a:cubicBezTo>
                    <a:pt x="56841" y="761731"/>
                    <a:pt x="0" y="704890"/>
                    <a:pt x="0" y="634773"/>
                  </a:cubicBezTo>
                  <a:lnTo>
                    <a:pt x="0" y="126958"/>
                  </a:lnTo>
                  <a:cubicBezTo>
                    <a:pt x="0" y="56841"/>
                    <a:pt x="56841" y="0"/>
                    <a:pt x="12695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78" name="Freeform: Shape 77"/>
            <p:cNvSpPr/>
            <p:nvPr/>
          </p:nvSpPr>
          <p:spPr>
            <a:xfrm>
              <a:off x="9632079" y="5124644"/>
              <a:ext cx="1702069" cy="568793"/>
            </a:xfrm>
            <a:custGeom>
              <a:avLst/>
              <a:gdLst>
                <a:gd name="connsiteX0" fmla="*/ 1689127 w 2279421"/>
                <a:gd name="connsiteY0" fmla="*/ 526149 h 761731"/>
                <a:gd name="connsiteX1" fmla="*/ 1680005 w 2279421"/>
                <a:gd name="connsiteY1" fmla="*/ 535271 h 761731"/>
                <a:gd name="connsiteX2" fmla="*/ 1680005 w 2279421"/>
                <a:gd name="connsiteY2" fmla="*/ 571759 h 761731"/>
                <a:gd name="connsiteX3" fmla="*/ 1689127 w 2279421"/>
                <a:gd name="connsiteY3" fmla="*/ 580881 h 761731"/>
                <a:gd name="connsiteX4" fmla="*/ 2124505 w 2279421"/>
                <a:gd name="connsiteY4" fmla="*/ 580881 h 761731"/>
                <a:gd name="connsiteX5" fmla="*/ 2133627 w 2279421"/>
                <a:gd name="connsiteY5" fmla="*/ 571759 h 761731"/>
                <a:gd name="connsiteX6" fmla="*/ 2133627 w 2279421"/>
                <a:gd name="connsiteY6" fmla="*/ 535271 h 761731"/>
                <a:gd name="connsiteX7" fmla="*/ 2124505 w 2279421"/>
                <a:gd name="connsiteY7" fmla="*/ 526149 h 761731"/>
                <a:gd name="connsiteX8" fmla="*/ 165014 w 2279421"/>
                <a:gd name="connsiteY8" fmla="*/ 481509 h 761731"/>
                <a:gd name="connsiteX9" fmla="*/ 83406 w 2279421"/>
                <a:gd name="connsiteY9" fmla="*/ 563117 h 761731"/>
                <a:gd name="connsiteX10" fmla="*/ 165014 w 2279421"/>
                <a:gd name="connsiteY10" fmla="*/ 644725 h 761731"/>
                <a:gd name="connsiteX11" fmla="*/ 246622 w 2279421"/>
                <a:gd name="connsiteY11" fmla="*/ 563117 h 761731"/>
                <a:gd name="connsiteX12" fmla="*/ 165014 w 2279421"/>
                <a:gd name="connsiteY12" fmla="*/ 481509 h 761731"/>
                <a:gd name="connsiteX13" fmla="*/ 1689127 w 2279421"/>
                <a:gd name="connsiteY13" fmla="*/ 428481 h 761731"/>
                <a:gd name="connsiteX14" fmla="*/ 1680005 w 2279421"/>
                <a:gd name="connsiteY14" fmla="*/ 437603 h 761731"/>
                <a:gd name="connsiteX15" fmla="*/ 1680005 w 2279421"/>
                <a:gd name="connsiteY15" fmla="*/ 474091 h 761731"/>
                <a:gd name="connsiteX16" fmla="*/ 1689127 w 2279421"/>
                <a:gd name="connsiteY16" fmla="*/ 483213 h 761731"/>
                <a:gd name="connsiteX17" fmla="*/ 2124505 w 2279421"/>
                <a:gd name="connsiteY17" fmla="*/ 483213 h 761731"/>
                <a:gd name="connsiteX18" fmla="*/ 2133627 w 2279421"/>
                <a:gd name="connsiteY18" fmla="*/ 474091 h 761731"/>
                <a:gd name="connsiteX19" fmla="*/ 2133627 w 2279421"/>
                <a:gd name="connsiteY19" fmla="*/ 437603 h 761731"/>
                <a:gd name="connsiteX20" fmla="*/ 2124505 w 2279421"/>
                <a:gd name="connsiteY20" fmla="*/ 428481 h 761731"/>
                <a:gd name="connsiteX21" fmla="*/ 1689127 w 2279421"/>
                <a:gd name="connsiteY21" fmla="*/ 333414 h 761731"/>
                <a:gd name="connsiteX22" fmla="*/ 1680005 w 2279421"/>
                <a:gd name="connsiteY22" fmla="*/ 342536 h 761731"/>
                <a:gd name="connsiteX23" fmla="*/ 1680005 w 2279421"/>
                <a:gd name="connsiteY23" fmla="*/ 379024 h 761731"/>
                <a:gd name="connsiteX24" fmla="*/ 1689127 w 2279421"/>
                <a:gd name="connsiteY24" fmla="*/ 388146 h 761731"/>
                <a:gd name="connsiteX25" fmla="*/ 2124505 w 2279421"/>
                <a:gd name="connsiteY25" fmla="*/ 388146 h 761731"/>
                <a:gd name="connsiteX26" fmla="*/ 2133627 w 2279421"/>
                <a:gd name="connsiteY26" fmla="*/ 379024 h 761731"/>
                <a:gd name="connsiteX27" fmla="*/ 2133627 w 2279421"/>
                <a:gd name="connsiteY27" fmla="*/ 342536 h 761731"/>
                <a:gd name="connsiteX28" fmla="*/ 2124505 w 2279421"/>
                <a:gd name="connsiteY28" fmla="*/ 333414 h 761731"/>
                <a:gd name="connsiteX29" fmla="*/ 126958 w 2279421"/>
                <a:gd name="connsiteY29" fmla="*/ 0 h 761731"/>
                <a:gd name="connsiteX30" fmla="*/ 2152463 w 2279421"/>
                <a:gd name="connsiteY30" fmla="*/ 0 h 761731"/>
                <a:gd name="connsiteX31" fmla="*/ 2279421 w 2279421"/>
                <a:gd name="connsiteY31" fmla="*/ 126958 h 761731"/>
                <a:gd name="connsiteX32" fmla="*/ 2279421 w 2279421"/>
                <a:gd name="connsiteY32" fmla="*/ 634773 h 761731"/>
                <a:gd name="connsiteX33" fmla="*/ 2152463 w 2279421"/>
                <a:gd name="connsiteY33" fmla="*/ 761731 h 761731"/>
                <a:gd name="connsiteX34" fmla="*/ 126958 w 2279421"/>
                <a:gd name="connsiteY34" fmla="*/ 761731 h 761731"/>
                <a:gd name="connsiteX35" fmla="*/ 0 w 2279421"/>
                <a:gd name="connsiteY35" fmla="*/ 634773 h 761731"/>
                <a:gd name="connsiteX36" fmla="*/ 0 w 2279421"/>
                <a:gd name="connsiteY36" fmla="*/ 126958 h 761731"/>
                <a:gd name="connsiteX37" fmla="*/ 126958 w 2279421"/>
                <a:gd name="connsiteY37" fmla="*/ 0 h 76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279421" h="761731">
                  <a:moveTo>
                    <a:pt x="1689127" y="526149"/>
                  </a:moveTo>
                  <a:cubicBezTo>
                    <a:pt x="1684089" y="526149"/>
                    <a:pt x="1680005" y="530233"/>
                    <a:pt x="1680005" y="535271"/>
                  </a:cubicBezTo>
                  <a:lnTo>
                    <a:pt x="1680005" y="571759"/>
                  </a:lnTo>
                  <a:cubicBezTo>
                    <a:pt x="1680005" y="576797"/>
                    <a:pt x="1684089" y="580881"/>
                    <a:pt x="1689127" y="580881"/>
                  </a:cubicBezTo>
                  <a:lnTo>
                    <a:pt x="2124505" y="580881"/>
                  </a:lnTo>
                  <a:cubicBezTo>
                    <a:pt x="2129543" y="580881"/>
                    <a:pt x="2133627" y="576797"/>
                    <a:pt x="2133627" y="571759"/>
                  </a:cubicBezTo>
                  <a:lnTo>
                    <a:pt x="2133627" y="535271"/>
                  </a:lnTo>
                  <a:cubicBezTo>
                    <a:pt x="2133627" y="530233"/>
                    <a:pt x="2129543" y="526149"/>
                    <a:pt x="2124505" y="526149"/>
                  </a:cubicBezTo>
                  <a:close/>
                  <a:moveTo>
                    <a:pt x="165014" y="481509"/>
                  </a:moveTo>
                  <a:cubicBezTo>
                    <a:pt x="119943" y="481509"/>
                    <a:pt x="83406" y="518046"/>
                    <a:pt x="83406" y="563117"/>
                  </a:cubicBezTo>
                  <a:cubicBezTo>
                    <a:pt x="83406" y="608188"/>
                    <a:pt x="119943" y="644725"/>
                    <a:pt x="165014" y="644725"/>
                  </a:cubicBezTo>
                  <a:cubicBezTo>
                    <a:pt x="210085" y="644725"/>
                    <a:pt x="246622" y="608188"/>
                    <a:pt x="246622" y="563117"/>
                  </a:cubicBezTo>
                  <a:cubicBezTo>
                    <a:pt x="246622" y="518046"/>
                    <a:pt x="210085" y="481509"/>
                    <a:pt x="165014" y="481509"/>
                  </a:cubicBezTo>
                  <a:close/>
                  <a:moveTo>
                    <a:pt x="1689127" y="428481"/>
                  </a:moveTo>
                  <a:cubicBezTo>
                    <a:pt x="1684089" y="428481"/>
                    <a:pt x="1680005" y="432565"/>
                    <a:pt x="1680005" y="437603"/>
                  </a:cubicBezTo>
                  <a:lnTo>
                    <a:pt x="1680005" y="474091"/>
                  </a:lnTo>
                  <a:cubicBezTo>
                    <a:pt x="1680005" y="479129"/>
                    <a:pt x="1684089" y="483213"/>
                    <a:pt x="1689127" y="483213"/>
                  </a:cubicBezTo>
                  <a:lnTo>
                    <a:pt x="2124505" y="483213"/>
                  </a:lnTo>
                  <a:cubicBezTo>
                    <a:pt x="2129543" y="483213"/>
                    <a:pt x="2133627" y="479129"/>
                    <a:pt x="2133627" y="474091"/>
                  </a:cubicBezTo>
                  <a:lnTo>
                    <a:pt x="2133627" y="437603"/>
                  </a:lnTo>
                  <a:cubicBezTo>
                    <a:pt x="2133627" y="432565"/>
                    <a:pt x="2129543" y="428481"/>
                    <a:pt x="2124505" y="428481"/>
                  </a:cubicBezTo>
                  <a:close/>
                  <a:moveTo>
                    <a:pt x="1689127" y="333414"/>
                  </a:moveTo>
                  <a:cubicBezTo>
                    <a:pt x="1684089" y="333414"/>
                    <a:pt x="1680005" y="337498"/>
                    <a:pt x="1680005" y="342536"/>
                  </a:cubicBezTo>
                  <a:lnTo>
                    <a:pt x="1680005" y="379024"/>
                  </a:lnTo>
                  <a:cubicBezTo>
                    <a:pt x="1680005" y="384062"/>
                    <a:pt x="1684089" y="388146"/>
                    <a:pt x="1689127" y="388146"/>
                  </a:cubicBezTo>
                  <a:lnTo>
                    <a:pt x="2124505" y="388146"/>
                  </a:lnTo>
                  <a:cubicBezTo>
                    <a:pt x="2129543" y="388146"/>
                    <a:pt x="2133627" y="384062"/>
                    <a:pt x="2133627" y="379024"/>
                  </a:cubicBezTo>
                  <a:lnTo>
                    <a:pt x="2133627" y="342536"/>
                  </a:lnTo>
                  <a:cubicBezTo>
                    <a:pt x="2133627" y="337498"/>
                    <a:pt x="2129543" y="333414"/>
                    <a:pt x="2124505" y="333414"/>
                  </a:cubicBezTo>
                  <a:close/>
                  <a:moveTo>
                    <a:pt x="126958" y="0"/>
                  </a:moveTo>
                  <a:lnTo>
                    <a:pt x="2152463" y="0"/>
                  </a:lnTo>
                  <a:cubicBezTo>
                    <a:pt x="2222580" y="0"/>
                    <a:pt x="2279421" y="56841"/>
                    <a:pt x="2279421" y="126958"/>
                  </a:cubicBezTo>
                  <a:lnTo>
                    <a:pt x="2279421" y="634773"/>
                  </a:lnTo>
                  <a:cubicBezTo>
                    <a:pt x="2279421" y="704890"/>
                    <a:pt x="2222580" y="761731"/>
                    <a:pt x="2152463" y="761731"/>
                  </a:cubicBezTo>
                  <a:lnTo>
                    <a:pt x="126958" y="761731"/>
                  </a:lnTo>
                  <a:cubicBezTo>
                    <a:pt x="56841" y="761731"/>
                    <a:pt x="0" y="704890"/>
                    <a:pt x="0" y="634773"/>
                  </a:cubicBezTo>
                  <a:lnTo>
                    <a:pt x="0" y="126958"/>
                  </a:lnTo>
                  <a:cubicBezTo>
                    <a:pt x="0" y="56841"/>
                    <a:pt x="56841" y="0"/>
                    <a:pt x="12695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79" name="Freeform: Shape 78"/>
            <p:cNvSpPr/>
            <p:nvPr/>
          </p:nvSpPr>
          <p:spPr>
            <a:xfrm>
              <a:off x="8044253" y="6000636"/>
              <a:ext cx="1702069" cy="568793"/>
            </a:xfrm>
            <a:custGeom>
              <a:avLst/>
              <a:gdLst>
                <a:gd name="connsiteX0" fmla="*/ 1689127 w 2279421"/>
                <a:gd name="connsiteY0" fmla="*/ 526149 h 761731"/>
                <a:gd name="connsiteX1" fmla="*/ 1680005 w 2279421"/>
                <a:gd name="connsiteY1" fmla="*/ 535271 h 761731"/>
                <a:gd name="connsiteX2" fmla="*/ 1680005 w 2279421"/>
                <a:gd name="connsiteY2" fmla="*/ 571759 h 761731"/>
                <a:gd name="connsiteX3" fmla="*/ 1689127 w 2279421"/>
                <a:gd name="connsiteY3" fmla="*/ 580881 h 761731"/>
                <a:gd name="connsiteX4" fmla="*/ 2124505 w 2279421"/>
                <a:gd name="connsiteY4" fmla="*/ 580881 h 761731"/>
                <a:gd name="connsiteX5" fmla="*/ 2133627 w 2279421"/>
                <a:gd name="connsiteY5" fmla="*/ 571759 h 761731"/>
                <a:gd name="connsiteX6" fmla="*/ 2133627 w 2279421"/>
                <a:gd name="connsiteY6" fmla="*/ 535271 h 761731"/>
                <a:gd name="connsiteX7" fmla="*/ 2124505 w 2279421"/>
                <a:gd name="connsiteY7" fmla="*/ 526149 h 761731"/>
                <a:gd name="connsiteX8" fmla="*/ 165014 w 2279421"/>
                <a:gd name="connsiteY8" fmla="*/ 481509 h 761731"/>
                <a:gd name="connsiteX9" fmla="*/ 83406 w 2279421"/>
                <a:gd name="connsiteY9" fmla="*/ 563117 h 761731"/>
                <a:gd name="connsiteX10" fmla="*/ 165014 w 2279421"/>
                <a:gd name="connsiteY10" fmla="*/ 644725 h 761731"/>
                <a:gd name="connsiteX11" fmla="*/ 246622 w 2279421"/>
                <a:gd name="connsiteY11" fmla="*/ 563117 h 761731"/>
                <a:gd name="connsiteX12" fmla="*/ 165014 w 2279421"/>
                <a:gd name="connsiteY12" fmla="*/ 481509 h 761731"/>
                <a:gd name="connsiteX13" fmla="*/ 1689127 w 2279421"/>
                <a:gd name="connsiteY13" fmla="*/ 428481 h 761731"/>
                <a:gd name="connsiteX14" fmla="*/ 1680005 w 2279421"/>
                <a:gd name="connsiteY14" fmla="*/ 437603 h 761731"/>
                <a:gd name="connsiteX15" fmla="*/ 1680005 w 2279421"/>
                <a:gd name="connsiteY15" fmla="*/ 474091 h 761731"/>
                <a:gd name="connsiteX16" fmla="*/ 1689127 w 2279421"/>
                <a:gd name="connsiteY16" fmla="*/ 483213 h 761731"/>
                <a:gd name="connsiteX17" fmla="*/ 2124505 w 2279421"/>
                <a:gd name="connsiteY17" fmla="*/ 483213 h 761731"/>
                <a:gd name="connsiteX18" fmla="*/ 2133627 w 2279421"/>
                <a:gd name="connsiteY18" fmla="*/ 474091 h 761731"/>
                <a:gd name="connsiteX19" fmla="*/ 2133627 w 2279421"/>
                <a:gd name="connsiteY19" fmla="*/ 437603 h 761731"/>
                <a:gd name="connsiteX20" fmla="*/ 2124505 w 2279421"/>
                <a:gd name="connsiteY20" fmla="*/ 428481 h 761731"/>
                <a:gd name="connsiteX21" fmla="*/ 1689127 w 2279421"/>
                <a:gd name="connsiteY21" fmla="*/ 333414 h 761731"/>
                <a:gd name="connsiteX22" fmla="*/ 1680005 w 2279421"/>
                <a:gd name="connsiteY22" fmla="*/ 342536 h 761731"/>
                <a:gd name="connsiteX23" fmla="*/ 1680005 w 2279421"/>
                <a:gd name="connsiteY23" fmla="*/ 379024 h 761731"/>
                <a:gd name="connsiteX24" fmla="*/ 1689127 w 2279421"/>
                <a:gd name="connsiteY24" fmla="*/ 388146 h 761731"/>
                <a:gd name="connsiteX25" fmla="*/ 2124505 w 2279421"/>
                <a:gd name="connsiteY25" fmla="*/ 388146 h 761731"/>
                <a:gd name="connsiteX26" fmla="*/ 2133627 w 2279421"/>
                <a:gd name="connsiteY26" fmla="*/ 379024 h 761731"/>
                <a:gd name="connsiteX27" fmla="*/ 2133627 w 2279421"/>
                <a:gd name="connsiteY27" fmla="*/ 342536 h 761731"/>
                <a:gd name="connsiteX28" fmla="*/ 2124505 w 2279421"/>
                <a:gd name="connsiteY28" fmla="*/ 333414 h 761731"/>
                <a:gd name="connsiteX29" fmla="*/ 126958 w 2279421"/>
                <a:gd name="connsiteY29" fmla="*/ 0 h 761731"/>
                <a:gd name="connsiteX30" fmla="*/ 2152463 w 2279421"/>
                <a:gd name="connsiteY30" fmla="*/ 0 h 761731"/>
                <a:gd name="connsiteX31" fmla="*/ 2279421 w 2279421"/>
                <a:gd name="connsiteY31" fmla="*/ 126958 h 761731"/>
                <a:gd name="connsiteX32" fmla="*/ 2279421 w 2279421"/>
                <a:gd name="connsiteY32" fmla="*/ 634773 h 761731"/>
                <a:gd name="connsiteX33" fmla="*/ 2152463 w 2279421"/>
                <a:gd name="connsiteY33" fmla="*/ 761731 h 761731"/>
                <a:gd name="connsiteX34" fmla="*/ 126958 w 2279421"/>
                <a:gd name="connsiteY34" fmla="*/ 761731 h 761731"/>
                <a:gd name="connsiteX35" fmla="*/ 0 w 2279421"/>
                <a:gd name="connsiteY35" fmla="*/ 634773 h 761731"/>
                <a:gd name="connsiteX36" fmla="*/ 0 w 2279421"/>
                <a:gd name="connsiteY36" fmla="*/ 126958 h 761731"/>
                <a:gd name="connsiteX37" fmla="*/ 126958 w 2279421"/>
                <a:gd name="connsiteY37" fmla="*/ 0 h 76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279421" h="761731">
                  <a:moveTo>
                    <a:pt x="1689127" y="526149"/>
                  </a:moveTo>
                  <a:cubicBezTo>
                    <a:pt x="1684089" y="526149"/>
                    <a:pt x="1680005" y="530233"/>
                    <a:pt x="1680005" y="535271"/>
                  </a:cubicBezTo>
                  <a:lnTo>
                    <a:pt x="1680005" y="571759"/>
                  </a:lnTo>
                  <a:cubicBezTo>
                    <a:pt x="1680005" y="576797"/>
                    <a:pt x="1684089" y="580881"/>
                    <a:pt x="1689127" y="580881"/>
                  </a:cubicBezTo>
                  <a:lnTo>
                    <a:pt x="2124505" y="580881"/>
                  </a:lnTo>
                  <a:cubicBezTo>
                    <a:pt x="2129543" y="580881"/>
                    <a:pt x="2133627" y="576797"/>
                    <a:pt x="2133627" y="571759"/>
                  </a:cubicBezTo>
                  <a:lnTo>
                    <a:pt x="2133627" y="535271"/>
                  </a:lnTo>
                  <a:cubicBezTo>
                    <a:pt x="2133627" y="530233"/>
                    <a:pt x="2129543" y="526149"/>
                    <a:pt x="2124505" y="526149"/>
                  </a:cubicBezTo>
                  <a:close/>
                  <a:moveTo>
                    <a:pt x="165014" y="481509"/>
                  </a:moveTo>
                  <a:cubicBezTo>
                    <a:pt x="119943" y="481509"/>
                    <a:pt x="83406" y="518046"/>
                    <a:pt x="83406" y="563117"/>
                  </a:cubicBezTo>
                  <a:cubicBezTo>
                    <a:pt x="83406" y="608188"/>
                    <a:pt x="119943" y="644725"/>
                    <a:pt x="165014" y="644725"/>
                  </a:cubicBezTo>
                  <a:cubicBezTo>
                    <a:pt x="210085" y="644725"/>
                    <a:pt x="246622" y="608188"/>
                    <a:pt x="246622" y="563117"/>
                  </a:cubicBezTo>
                  <a:cubicBezTo>
                    <a:pt x="246622" y="518046"/>
                    <a:pt x="210085" y="481509"/>
                    <a:pt x="165014" y="481509"/>
                  </a:cubicBezTo>
                  <a:close/>
                  <a:moveTo>
                    <a:pt x="1689127" y="428481"/>
                  </a:moveTo>
                  <a:cubicBezTo>
                    <a:pt x="1684089" y="428481"/>
                    <a:pt x="1680005" y="432565"/>
                    <a:pt x="1680005" y="437603"/>
                  </a:cubicBezTo>
                  <a:lnTo>
                    <a:pt x="1680005" y="474091"/>
                  </a:lnTo>
                  <a:cubicBezTo>
                    <a:pt x="1680005" y="479129"/>
                    <a:pt x="1684089" y="483213"/>
                    <a:pt x="1689127" y="483213"/>
                  </a:cubicBezTo>
                  <a:lnTo>
                    <a:pt x="2124505" y="483213"/>
                  </a:lnTo>
                  <a:cubicBezTo>
                    <a:pt x="2129543" y="483213"/>
                    <a:pt x="2133627" y="479129"/>
                    <a:pt x="2133627" y="474091"/>
                  </a:cubicBezTo>
                  <a:lnTo>
                    <a:pt x="2133627" y="437603"/>
                  </a:lnTo>
                  <a:cubicBezTo>
                    <a:pt x="2133627" y="432565"/>
                    <a:pt x="2129543" y="428481"/>
                    <a:pt x="2124505" y="428481"/>
                  </a:cubicBezTo>
                  <a:close/>
                  <a:moveTo>
                    <a:pt x="1689127" y="333414"/>
                  </a:moveTo>
                  <a:cubicBezTo>
                    <a:pt x="1684089" y="333414"/>
                    <a:pt x="1680005" y="337498"/>
                    <a:pt x="1680005" y="342536"/>
                  </a:cubicBezTo>
                  <a:lnTo>
                    <a:pt x="1680005" y="379024"/>
                  </a:lnTo>
                  <a:cubicBezTo>
                    <a:pt x="1680005" y="384062"/>
                    <a:pt x="1684089" y="388146"/>
                    <a:pt x="1689127" y="388146"/>
                  </a:cubicBezTo>
                  <a:lnTo>
                    <a:pt x="2124505" y="388146"/>
                  </a:lnTo>
                  <a:cubicBezTo>
                    <a:pt x="2129543" y="388146"/>
                    <a:pt x="2133627" y="384062"/>
                    <a:pt x="2133627" y="379024"/>
                  </a:cubicBezTo>
                  <a:lnTo>
                    <a:pt x="2133627" y="342536"/>
                  </a:lnTo>
                  <a:cubicBezTo>
                    <a:pt x="2133627" y="337498"/>
                    <a:pt x="2129543" y="333414"/>
                    <a:pt x="2124505" y="333414"/>
                  </a:cubicBezTo>
                  <a:close/>
                  <a:moveTo>
                    <a:pt x="126958" y="0"/>
                  </a:moveTo>
                  <a:lnTo>
                    <a:pt x="2152463" y="0"/>
                  </a:lnTo>
                  <a:cubicBezTo>
                    <a:pt x="2222580" y="0"/>
                    <a:pt x="2279421" y="56841"/>
                    <a:pt x="2279421" y="126958"/>
                  </a:cubicBezTo>
                  <a:lnTo>
                    <a:pt x="2279421" y="634773"/>
                  </a:lnTo>
                  <a:cubicBezTo>
                    <a:pt x="2279421" y="704890"/>
                    <a:pt x="2222580" y="761731"/>
                    <a:pt x="2152463" y="761731"/>
                  </a:cubicBezTo>
                  <a:lnTo>
                    <a:pt x="126958" y="761731"/>
                  </a:lnTo>
                  <a:cubicBezTo>
                    <a:pt x="56841" y="761731"/>
                    <a:pt x="0" y="704890"/>
                    <a:pt x="0" y="634773"/>
                  </a:cubicBezTo>
                  <a:lnTo>
                    <a:pt x="0" y="126958"/>
                  </a:lnTo>
                  <a:cubicBezTo>
                    <a:pt x="0" y="56841"/>
                    <a:pt x="56841" y="0"/>
                    <a:pt x="12695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80" name="Oval 79"/>
            <p:cNvSpPr/>
            <p:nvPr/>
          </p:nvSpPr>
          <p:spPr>
            <a:xfrm>
              <a:off x="6950676" y="3752087"/>
              <a:ext cx="3768810" cy="2475718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9" name="Rectangle 8"/>
          <p:cNvSpPr/>
          <p:nvPr/>
        </p:nvSpPr>
        <p:spPr>
          <a:xfrm>
            <a:off x="489849" y="277392"/>
            <a:ext cx="17459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224"/>
            <a:r>
              <a:rPr lang="en-US" sz="2800" dirty="0" err="1">
                <a:solidFill>
                  <a:schemeClr val="bg1"/>
                </a:solidFill>
                <a:latin typeface="+mj-lt"/>
              </a:rPr>
              <a:t>Monoliten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370776" y="293748"/>
            <a:ext cx="23839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224"/>
            <a:r>
              <a:rPr lang="en-US" sz="2800" dirty="0">
                <a:solidFill>
                  <a:schemeClr val="bg1"/>
                </a:solidFill>
                <a:latin typeface="+mj-lt"/>
              </a:rPr>
              <a:t>Microservices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53903" y="1154909"/>
            <a:ext cx="3186395" cy="181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914224">
              <a:buFont typeface="Arial" panose="020B0604020202020204" pitchFamily="34" charset="0"/>
              <a:buChar char="•"/>
            </a:pPr>
            <a:r>
              <a:rPr lang="en-US" sz="1599" dirty="0">
                <a:solidFill>
                  <a:schemeClr val="bg1"/>
                </a:solidFill>
                <a:latin typeface="+mj-lt"/>
              </a:rPr>
              <a:t>Microservices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är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uppdelade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i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mindre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funktionella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tjänster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oberoende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av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varandra</a:t>
            </a:r>
            <a:endParaRPr lang="en-US" sz="1599" dirty="0">
              <a:solidFill>
                <a:schemeClr val="bg1"/>
              </a:solidFill>
              <a:latin typeface="+mj-lt"/>
            </a:endParaRPr>
          </a:p>
          <a:p>
            <a:pPr marL="285750" indent="-285750" defTabSz="914224">
              <a:buFont typeface="Arial" panose="020B0604020202020204" pitchFamily="34" charset="0"/>
              <a:buChar char="•"/>
            </a:pPr>
            <a:endParaRPr lang="en-US" sz="1599" dirty="0">
              <a:solidFill>
                <a:schemeClr val="bg1"/>
              </a:solidFill>
              <a:latin typeface="+mj-lt"/>
            </a:endParaRPr>
          </a:p>
          <a:p>
            <a:pPr marL="285750" indent="-285750" defTabSz="914224">
              <a:buFont typeface="Arial" panose="020B0604020202020204" pitchFamily="34" charset="0"/>
              <a:buChar char="•"/>
            </a:pPr>
            <a:r>
              <a:rPr lang="en-US" sz="1599" dirty="0" err="1">
                <a:solidFill>
                  <a:schemeClr val="bg1"/>
                </a:solidFill>
                <a:latin typeface="+mj-lt"/>
              </a:rPr>
              <a:t>Skalar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genom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att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varje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tjänst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skapar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multipla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oberoende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instancer</a:t>
            </a:r>
            <a:endParaRPr lang="en-US" sz="1599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Hexagon 14"/>
          <p:cNvSpPr/>
          <p:nvPr/>
        </p:nvSpPr>
        <p:spPr bwMode="auto">
          <a:xfrm>
            <a:off x="9658140" y="1433878"/>
            <a:ext cx="272812" cy="244066"/>
          </a:xfrm>
          <a:prstGeom prst="hexagon">
            <a:avLst/>
          </a:prstGeom>
          <a:solidFill>
            <a:schemeClr val="accent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Hexagon 15"/>
          <p:cNvSpPr/>
          <p:nvPr/>
        </p:nvSpPr>
        <p:spPr bwMode="auto">
          <a:xfrm>
            <a:off x="10837986" y="1961806"/>
            <a:ext cx="272812" cy="244066"/>
          </a:xfrm>
          <a:prstGeom prst="hexagon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Hexagon 16"/>
          <p:cNvSpPr/>
          <p:nvPr/>
        </p:nvSpPr>
        <p:spPr bwMode="auto">
          <a:xfrm>
            <a:off x="11270866" y="1719477"/>
            <a:ext cx="272812" cy="244066"/>
          </a:xfrm>
          <a:prstGeom prst="hexagon">
            <a:avLst/>
          </a:prstGeom>
          <a:solidFill>
            <a:schemeClr val="accent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8" name="Hexagon 17"/>
          <p:cNvSpPr/>
          <p:nvPr/>
        </p:nvSpPr>
        <p:spPr bwMode="auto">
          <a:xfrm>
            <a:off x="9637158" y="1456154"/>
            <a:ext cx="272812" cy="244066"/>
          </a:xfrm>
          <a:prstGeom prst="hexagon">
            <a:avLst/>
          </a:prstGeom>
          <a:solidFill>
            <a:schemeClr val="accent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Hexagon 18"/>
          <p:cNvSpPr/>
          <p:nvPr/>
        </p:nvSpPr>
        <p:spPr bwMode="auto">
          <a:xfrm>
            <a:off x="9662199" y="1409232"/>
            <a:ext cx="272812" cy="244066"/>
          </a:xfrm>
          <a:prstGeom prst="hexagon">
            <a:avLst/>
          </a:prstGeom>
          <a:solidFill>
            <a:schemeClr val="accent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" name="Hexagon 19"/>
          <p:cNvSpPr/>
          <p:nvPr/>
        </p:nvSpPr>
        <p:spPr bwMode="auto">
          <a:xfrm>
            <a:off x="9657727" y="1989772"/>
            <a:ext cx="272812" cy="244066"/>
          </a:xfrm>
          <a:prstGeom prst="hexagon">
            <a:avLst>
              <a:gd name="adj" fmla="val 55889"/>
              <a:gd name="vf" fmla="val 115470"/>
            </a:avLst>
          </a:prstGeom>
          <a:solidFill>
            <a:schemeClr val="accent4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Hexagon 20"/>
          <p:cNvSpPr/>
          <p:nvPr/>
        </p:nvSpPr>
        <p:spPr bwMode="auto">
          <a:xfrm>
            <a:off x="9627140" y="1961806"/>
            <a:ext cx="272812" cy="244066"/>
          </a:xfrm>
          <a:prstGeom prst="hexagon">
            <a:avLst/>
          </a:prstGeom>
          <a:solidFill>
            <a:schemeClr val="accent4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Hexagon 21"/>
          <p:cNvSpPr/>
          <p:nvPr/>
        </p:nvSpPr>
        <p:spPr bwMode="auto">
          <a:xfrm>
            <a:off x="9644363" y="2008132"/>
            <a:ext cx="272812" cy="244066"/>
          </a:xfrm>
          <a:prstGeom prst="hexagon">
            <a:avLst/>
          </a:prstGeom>
          <a:solidFill>
            <a:schemeClr val="accent4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Hexagon 22"/>
          <p:cNvSpPr/>
          <p:nvPr/>
        </p:nvSpPr>
        <p:spPr bwMode="auto">
          <a:xfrm>
            <a:off x="10057284" y="1752548"/>
            <a:ext cx="272812" cy="244066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Hexagon 23"/>
          <p:cNvSpPr/>
          <p:nvPr/>
        </p:nvSpPr>
        <p:spPr bwMode="auto">
          <a:xfrm>
            <a:off x="10098600" y="1703499"/>
            <a:ext cx="272812" cy="244066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5" name="Hexagon 24"/>
          <p:cNvSpPr/>
          <p:nvPr/>
        </p:nvSpPr>
        <p:spPr bwMode="auto">
          <a:xfrm>
            <a:off x="10055411" y="1718094"/>
            <a:ext cx="272812" cy="244066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6" name="Hexagon 25"/>
          <p:cNvSpPr/>
          <p:nvPr/>
        </p:nvSpPr>
        <p:spPr bwMode="auto">
          <a:xfrm>
            <a:off x="10791109" y="1388653"/>
            <a:ext cx="366566" cy="309828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Hexagon 26"/>
          <p:cNvSpPr/>
          <p:nvPr/>
        </p:nvSpPr>
        <p:spPr bwMode="auto">
          <a:xfrm>
            <a:off x="10791109" y="1952836"/>
            <a:ext cx="366566" cy="309828"/>
          </a:xfrm>
          <a:prstGeom prst="hexagon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Hexagon 27"/>
          <p:cNvSpPr/>
          <p:nvPr/>
        </p:nvSpPr>
        <p:spPr bwMode="auto">
          <a:xfrm>
            <a:off x="11208468" y="1677516"/>
            <a:ext cx="366566" cy="309828"/>
          </a:xfrm>
          <a:prstGeom prst="hexagon">
            <a:avLst/>
          </a:prstGeom>
          <a:solidFill>
            <a:schemeClr val="accent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Rounded Rectangle 90"/>
          <p:cNvSpPr/>
          <p:nvPr/>
        </p:nvSpPr>
        <p:spPr bwMode="auto">
          <a:xfrm>
            <a:off x="10625650" y="1318946"/>
            <a:ext cx="1023415" cy="1019294"/>
          </a:xfrm>
          <a:prstGeom prst="roundRect">
            <a:avLst/>
          </a:prstGeom>
          <a:noFill/>
          <a:ln w="10795" cap="flat" cmpd="sng" algn="ctr">
            <a:solidFill>
              <a:schemeClr val="bg1"/>
            </a:solidFill>
            <a:prstDash val="lgDash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03103" y="1000916"/>
            <a:ext cx="3209962" cy="2061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896386">
              <a:buFont typeface="Arial" panose="020B0604020202020204" pitchFamily="34" charset="0"/>
              <a:buChar char="•"/>
            </a:pPr>
            <a:r>
              <a:rPr lang="en-US" sz="1599" dirty="0" err="1">
                <a:solidFill>
                  <a:schemeClr val="bg1"/>
                </a:solidFill>
                <a:latin typeface="+mj-lt"/>
              </a:rPr>
              <a:t>Monoliter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omfattar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en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hel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domän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och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dess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specifika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funktionalitet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Ofta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uppdelad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i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funktionella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lager</a:t>
            </a:r>
          </a:p>
          <a:p>
            <a:pPr marL="285750" indent="-285750" defTabSz="896386">
              <a:buFont typeface="Arial" panose="020B0604020202020204" pitchFamily="34" charset="0"/>
              <a:buChar char="•"/>
            </a:pPr>
            <a:endParaRPr lang="en-US" sz="1599" dirty="0">
              <a:solidFill>
                <a:schemeClr val="bg1"/>
              </a:solidFill>
              <a:latin typeface="+mj-lt"/>
            </a:endParaRPr>
          </a:p>
          <a:p>
            <a:pPr marL="285750" indent="-285750" defTabSz="896386">
              <a:buFont typeface="Arial" panose="020B0604020202020204" pitchFamily="34" charset="0"/>
              <a:buChar char="•"/>
            </a:pPr>
            <a:r>
              <a:rPr lang="en-US" sz="1599" dirty="0" err="1">
                <a:solidFill>
                  <a:schemeClr val="bg1"/>
                </a:solidFill>
                <a:latin typeface="+mj-lt"/>
              </a:rPr>
              <a:t>Skalar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genom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att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skapa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multipla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instanser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av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hela</a:t>
            </a:r>
            <a:r>
              <a:rPr lang="en-US" sz="1599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599" dirty="0" err="1">
                <a:solidFill>
                  <a:schemeClr val="bg1"/>
                </a:solidFill>
                <a:latin typeface="+mj-lt"/>
              </a:rPr>
              <a:t>monoliten</a:t>
            </a:r>
            <a:endParaRPr lang="en-US" sz="1599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9390747" y="970643"/>
            <a:ext cx="1023415" cy="1367596"/>
            <a:chOff x="9684608" y="945346"/>
            <a:chExt cx="1023560" cy="1367790"/>
          </a:xfrm>
        </p:grpSpPr>
        <p:sp>
          <p:nvSpPr>
            <p:cNvPr id="35" name="Hexagon 34"/>
            <p:cNvSpPr/>
            <p:nvPr/>
          </p:nvSpPr>
          <p:spPr bwMode="auto">
            <a:xfrm>
              <a:off x="9886641" y="1371114"/>
              <a:ext cx="366618" cy="309872"/>
            </a:xfrm>
            <a:prstGeom prst="hexagon">
              <a:avLst/>
            </a:prstGeom>
            <a:solidFill>
              <a:schemeClr val="accent6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>
                <a:defRPr/>
              </a:pPr>
              <a:endParaRPr lang="en-US" sz="800" kern="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6" name="Hexagon 35"/>
            <p:cNvSpPr/>
            <p:nvPr/>
          </p:nvSpPr>
          <p:spPr bwMode="auto">
            <a:xfrm>
              <a:off x="9886641" y="1935376"/>
              <a:ext cx="366618" cy="309872"/>
            </a:xfrm>
            <a:prstGeom prst="hexagon">
              <a:avLst/>
            </a:prstGeom>
            <a:solidFill>
              <a:schemeClr val="accent4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>
                <a:defRPr/>
              </a:pPr>
              <a:endParaRPr lang="en-US" sz="800" kern="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7" name="Hexagon 36"/>
            <p:cNvSpPr/>
            <p:nvPr/>
          </p:nvSpPr>
          <p:spPr bwMode="auto">
            <a:xfrm>
              <a:off x="10304059" y="1660017"/>
              <a:ext cx="366618" cy="309872"/>
            </a:xfrm>
            <a:prstGeom prst="hexagon">
              <a:avLst/>
            </a:prstGeom>
            <a:solidFill>
              <a:schemeClr val="accent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>
                <a:defRPr/>
              </a:pPr>
              <a:endParaRPr lang="en-US" sz="800" kern="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8" name="Rounded Rectangle 89"/>
            <p:cNvSpPr/>
            <p:nvPr/>
          </p:nvSpPr>
          <p:spPr bwMode="auto">
            <a:xfrm>
              <a:off x="9684608" y="1293697"/>
              <a:ext cx="1023560" cy="1019439"/>
            </a:xfrm>
            <a:prstGeom prst="roundRect">
              <a:avLst/>
            </a:prstGeom>
            <a:noFill/>
            <a:ln w="10795" cap="flat" cmpd="sng" algn="ctr">
              <a:solidFill>
                <a:schemeClr val="bg1"/>
              </a:solidFill>
              <a:prstDash val="lgDash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>
                <a:defRPr/>
              </a:pPr>
              <a:endParaRPr lang="en-US" sz="800" kern="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9845620" y="945346"/>
              <a:ext cx="787507" cy="3693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224"/>
              <a:r>
                <a:rPr lang="en-US" dirty="0">
                  <a:solidFill>
                    <a:schemeClr val="bg1"/>
                  </a:solidFill>
                  <a:latin typeface="+mj-lt"/>
                </a:rPr>
                <a:t>App 1</a:t>
              </a:r>
            </a:p>
          </p:txBody>
        </p:sp>
      </p:grpSp>
      <p:sp>
        <p:nvSpPr>
          <p:cNvPr id="40" name="Rectangle 39"/>
          <p:cNvSpPr/>
          <p:nvPr/>
        </p:nvSpPr>
        <p:spPr>
          <a:xfrm>
            <a:off x="10771765" y="957448"/>
            <a:ext cx="786721" cy="3766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224"/>
            <a:r>
              <a:rPr lang="en-US" dirty="0">
                <a:solidFill>
                  <a:schemeClr val="bg1"/>
                </a:solidFill>
                <a:latin typeface="+mj-lt"/>
              </a:rPr>
              <a:t>App 2</a:t>
            </a:r>
          </a:p>
        </p:txBody>
      </p:sp>
      <p:sp>
        <p:nvSpPr>
          <p:cNvPr id="41" name="Hexagon 40"/>
          <p:cNvSpPr/>
          <p:nvPr/>
        </p:nvSpPr>
        <p:spPr bwMode="auto">
          <a:xfrm>
            <a:off x="10831461" y="1443069"/>
            <a:ext cx="272812" cy="244066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2" name="Hexagon 41"/>
          <p:cNvSpPr/>
          <p:nvPr/>
        </p:nvSpPr>
        <p:spPr bwMode="auto">
          <a:xfrm>
            <a:off x="10831461" y="1433878"/>
            <a:ext cx="272812" cy="244066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3" name="Hexagon 42"/>
          <p:cNvSpPr/>
          <p:nvPr/>
        </p:nvSpPr>
        <p:spPr bwMode="auto">
          <a:xfrm>
            <a:off x="10846449" y="1390720"/>
            <a:ext cx="272812" cy="244066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4" name="Hexagon 43"/>
          <p:cNvSpPr/>
          <p:nvPr/>
        </p:nvSpPr>
        <p:spPr bwMode="auto">
          <a:xfrm>
            <a:off x="10792190" y="1974771"/>
            <a:ext cx="272812" cy="244066"/>
          </a:xfrm>
          <a:prstGeom prst="hexagon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" name="Hexagon 44"/>
          <p:cNvSpPr/>
          <p:nvPr/>
        </p:nvSpPr>
        <p:spPr bwMode="auto">
          <a:xfrm>
            <a:off x="11284105" y="1696812"/>
            <a:ext cx="272812" cy="244066"/>
          </a:xfrm>
          <a:prstGeom prst="hexagon">
            <a:avLst/>
          </a:prstGeom>
          <a:solidFill>
            <a:schemeClr val="accent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" name="Hexagon 45"/>
          <p:cNvSpPr/>
          <p:nvPr/>
        </p:nvSpPr>
        <p:spPr bwMode="auto">
          <a:xfrm>
            <a:off x="11246467" y="1693847"/>
            <a:ext cx="272812" cy="244066"/>
          </a:xfrm>
          <a:prstGeom prst="hexagon">
            <a:avLst/>
          </a:prstGeom>
          <a:solidFill>
            <a:schemeClr val="accent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7" name="Hexagon 46"/>
          <p:cNvSpPr/>
          <p:nvPr/>
        </p:nvSpPr>
        <p:spPr bwMode="auto">
          <a:xfrm>
            <a:off x="10857292" y="1987476"/>
            <a:ext cx="272812" cy="244066"/>
          </a:xfrm>
          <a:prstGeom prst="hexagon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8" name="Straight Connector 47"/>
          <p:cNvCxnSpPr>
            <a:cxnSpLocks/>
          </p:cNvCxnSpPr>
          <p:nvPr/>
        </p:nvCxnSpPr>
        <p:spPr>
          <a:xfrm>
            <a:off x="5692684" y="1219200"/>
            <a:ext cx="0" cy="4383314"/>
          </a:xfrm>
          <a:prstGeom prst="line">
            <a:avLst/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grpSp>
        <p:nvGrpSpPr>
          <p:cNvPr id="49" name="Group 48"/>
          <p:cNvGrpSpPr/>
          <p:nvPr/>
        </p:nvGrpSpPr>
        <p:grpSpPr>
          <a:xfrm>
            <a:off x="3724503" y="947852"/>
            <a:ext cx="1023415" cy="1373868"/>
            <a:chOff x="4004846" y="933152"/>
            <a:chExt cx="1023560" cy="1374063"/>
          </a:xfrm>
        </p:grpSpPr>
        <p:sp>
          <p:nvSpPr>
            <p:cNvPr id="50" name="Rounded Rectangle 61"/>
            <p:cNvSpPr/>
            <p:nvPr/>
          </p:nvSpPr>
          <p:spPr bwMode="auto">
            <a:xfrm>
              <a:off x="4004846" y="1287776"/>
              <a:ext cx="1023560" cy="1019439"/>
            </a:xfrm>
            <a:prstGeom prst="roundRect">
              <a:avLst/>
            </a:prstGeom>
            <a:solidFill>
              <a:schemeClr val="accent5"/>
            </a:solidFill>
            <a:ln w="1079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>
                <a:defRPr/>
              </a:pPr>
              <a:endParaRPr lang="en-US" sz="800" kern="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096326" y="1489621"/>
              <a:ext cx="286870" cy="309872"/>
            </a:xfrm>
            <a:prstGeom prst="rect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383196" y="1884030"/>
              <a:ext cx="286870" cy="309872"/>
            </a:xfrm>
            <a:prstGeom prst="rect">
              <a:avLst/>
            </a:prstGeom>
            <a:solidFill>
              <a:schemeClr val="accent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4670066" y="1489621"/>
              <a:ext cx="286870" cy="309872"/>
            </a:xfrm>
            <a:prstGeom prst="rect">
              <a:avLst/>
            </a:prstGeom>
            <a:solidFill>
              <a:schemeClr val="accent4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91414" tIns="91414" rIns="34284" bIns="34284" rtlCol="0" anchor="b" anchorCtr="0"/>
            <a:lstStyle/>
            <a:p>
              <a:pPr algn="ctr" defTabSz="932048"/>
              <a:endParaRPr lang="en-US" sz="800" kern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4138569" y="933152"/>
              <a:ext cx="787507" cy="369384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defTabSz="914224"/>
              <a:r>
                <a:rPr lang="en-US" dirty="0">
                  <a:solidFill>
                    <a:schemeClr val="bg1"/>
                  </a:solidFill>
                  <a:latin typeface="+mj-lt"/>
                </a:rPr>
                <a:t>App 1</a:t>
              </a:r>
            </a:p>
          </p:txBody>
        </p:sp>
      </p:grpSp>
      <p:sp>
        <p:nvSpPr>
          <p:cNvPr id="55" name="Hexagon 54"/>
          <p:cNvSpPr/>
          <p:nvPr/>
        </p:nvSpPr>
        <p:spPr bwMode="auto">
          <a:xfrm>
            <a:off x="9626557" y="1999161"/>
            <a:ext cx="272812" cy="244066"/>
          </a:xfrm>
          <a:prstGeom prst="hexagon">
            <a:avLst/>
          </a:prstGeom>
          <a:solidFill>
            <a:schemeClr val="accent4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6" name="Hexagon 55"/>
          <p:cNvSpPr/>
          <p:nvPr/>
        </p:nvSpPr>
        <p:spPr bwMode="auto">
          <a:xfrm>
            <a:off x="9609917" y="1987342"/>
            <a:ext cx="272812" cy="244066"/>
          </a:xfrm>
          <a:prstGeom prst="hexagon">
            <a:avLst/>
          </a:prstGeom>
          <a:solidFill>
            <a:schemeClr val="accent4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7" name="Hexagon 56"/>
          <p:cNvSpPr/>
          <p:nvPr/>
        </p:nvSpPr>
        <p:spPr bwMode="auto">
          <a:xfrm>
            <a:off x="10825754" y="1426374"/>
            <a:ext cx="272812" cy="244066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8" name="Hexagon 57"/>
          <p:cNvSpPr/>
          <p:nvPr/>
        </p:nvSpPr>
        <p:spPr bwMode="auto">
          <a:xfrm>
            <a:off x="10831508" y="1439209"/>
            <a:ext cx="272812" cy="244066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9" name="Hexagon 58"/>
          <p:cNvSpPr/>
          <p:nvPr/>
        </p:nvSpPr>
        <p:spPr bwMode="auto">
          <a:xfrm>
            <a:off x="10814251" y="1405673"/>
            <a:ext cx="272812" cy="244066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/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0" name="Hexagon 59"/>
          <p:cNvSpPr/>
          <p:nvPr/>
        </p:nvSpPr>
        <p:spPr bwMode="auto">
          <a:xfrm>
            <a:off x="10052664" y="1738327"/>
            <a:ext cx="272812" cy="244066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1" name="Hexagon 60"/>
          <p:cNvSpPr/>
          <p:nvPr/>
        </p:nvSpPr>
        <p:spPr bwMode="auto">
          <a:xfrm>
            <a:off x="10074202" y="1733957"/>
            <a:ext cx="272812" cy="244066"/>
          </a:xfrm>
          <a:prstGeom prst="hexagon">
            <a:avLst/>
          </a:prstGeom>
          <a:solidFill>
            <a:schemeClr val="accent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lIns="91414" tIns="91414" rIns="34284" bIns="34284" rtlCol="0" anchor="b" anchorCtr="0"/>
          <a:lstStyle/>
          <a:p>
            <a:pPr algn="ctr" defTabSz="932048">
              <a:defRPr/>
            </a:pPr>
            <a:endParaRPr lang="en-US" sz="800" kern="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112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7.40741E-7 L -0.14518 0.30023 " pathEditMode="relative" rAng="0" ptsTypes="AA">
                                      <p:cBhvr>
                                        <p:cTn id="3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66" y="1500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1.11111E-6 L -0.16407 0.41551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203" y="20764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2.59259E-6 L -0.15859 0.50393 " pathEditMode="relative" rAng="0" ptsTypes="AA">
                                      <p:cBhvr>
                                        <p:cTn id="41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30" y="25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25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25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25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250"/>
                            </p:stCondLst>
                            <p:childTnLst>
                              <p:par>
                                <p:cTn id="16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4432E-6 -2.55561E-6 L -0.08936 0.28121 " pathEditMode="relative" rAng="0" ptsTypes="AA">
                                      <p:cBhvr>
                                        <p:cTn id="17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68" y="14049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644E-6 -4.08534E-8 L -0.21764 0.39719 " pathEditMode="relative" rAng="0" ptsTypes="AA">
                                      <p:cBhvr>
                                        <p:cTn id="17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88" y="19859"/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9535E-8 -4.335E-6 L -0.1482 0.27985 " pathEditMode="relative" rAng="0" ptsTypes="AA">
                                      <p:cBhvr>
                                        <p:cTn id="17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16" y="13981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9535E-8 -2.55561E-6 L -0.04927 0.42284 " pathEditMode="relative" rAng="0" ptsTypes="AA">
                                      <p:cBhvr>
                                        <p:cTn id="176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64" y="21130"/>
                                    </p:animMotion>
                                  </p:childTnLst>
                                </p:cTn>
                              </p:par>
                              <p:par>
                                <p:cTn id="17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6168E-6 -2.16523E-6 L -0.00664 0.35475 " pathEditMode="relative" rAng="0" ptsTypes="AA">
                                      <p:cBhvr>
                                        <p:cTn id="17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2" y="17726"/>
                                    </p:animMotion>
                                  </p:childTnLst>
                                </p:cTn>
                              </p:par>
                              <p:par>
                                <p:cTn id="17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6372E-6 2.9823E-6 L -0.02796 0.32297 " pathEditMode="relative" rAng="0" ptsTypes="AA">
                                      <p:cBhvr>
                                        <p:cTn id="180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4" y="16137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1626E-6 -4.52565E-6 L -0.05667 0.51635 " pathEditMode="relative" rAng="0" ptsTypes="AA">
                                      <p:cBhvr>
                                        <p:cTn id="182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4" y="25806"/>
                                    </p:animMotion>
                                  </p:childTnLst>
                                </p:cTn>
                              </p:par>
                              <p:par>
                                <p:cTn id="18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5885E-6 -4.54834E-6 L -0.34057 0.4065 " pathEditMode="relative" rAng="0" ptsTypes="AA">
                                      <p:cBhvr>
                                        <p:cTn id="18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028" y="20313"/>
                                    </p:animMotion>
                                  </p:childTnLst>
                                </p:cTn>
                              </p:par>
                              <p:par>
                                <p:cTn id="18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259E-6 -1.31185E-6 L -0.06944 0.23831 " pathEditMode="relative" rAng="0" ptsTypes="AA">
                                      <p:cBhvr>
                                        <p:cTn id="18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72" y="11916"/>
                                    </p:animMotion>
                                  </p:childTnLst>
                                </p:cTn>
                              </p:par>
                              <p:par>
                                <p:cTn id="18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4.81481E-6 L -0.15378 0.59675 " pathEditMode="relative" rAng="0" ptsTypes="AA">
                                      <p:cBhvr>
                                        <p:cTn id="18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95" y="29838"/>
                                    </p:animMotion>
                                  </p:childTnLst>
                                </p:cTn>
                              </p:par>
                              <p:par>
                                <p:cTn id="18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96296E-6 L -0.10443 0.66227 " pathEditMode="relative" rAng="0" ptsTypes="AA">
                                      <p:cBhvr>
                                        <p:cTn id="19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21" y="33102"/>
                                    </p:animMotion>
                                  </p:childTnLst>
                                </p:cTn>
                              </p:par>
                              <p:par>
                                <p:cTn id="19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1.85185E-6 L -0.08411 0.58819 " pathEditMode="relative" rAng="0" ptsTypes="AA">
                                      <p:cBhvr>
                                        <p:cTn id="19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06" y="29398"/>
                                    </p:animMotion>
                                  </p:childTnLst>
                                </p:cTn>
                              </p:par>
                              <p:par>
                                <p:cTn id="19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3342E-6 -2.72356E-6 L -0.27891 0.46346 " pathEditMode="relative" rAng="0" ptsTypes="AA">
                                      <p:cBhvr>
                                        <p:cTn id="194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52" y="23173"/>
                                    </p:animMotion>
                                  </p:childTnLst>
                                </p:cTn>
                              </p:par>
                              <p:par>
                                <p:cTn id="19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5308E-6 4.06264E-6 L -0.32589 0.38198 " pathEditMode="relative" rAng="0" ptsTypes="AA">
                                      <p:cBhvr>
                                        <p:cTn id="19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01" y="19088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339E-7 1.54789E-6 L -0.33138 0.52678 " pathEditMode="relative" rAng="0" ptsTypes="AA">
                                      <p:cBhvr>
                                        <p:cTn id="19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69" y="26328"/>
                                    </p:animMotion>
                                  </p:childTnLst>
                                </p:cTn>
                              </p:par>
                              <p:par>
                                <p:cTn id="19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5423E-6 1.89287E-6 L -0.21955 0.54607 " pathEditMode="relative" rAng="0" ptsTypes="AA">
                                      <p:cBhvr>
                                        <p:cTn id="20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78" y="27304"/>
                                    </p:animMotion>
                                  </p:childTnLst>
                                </p:cTn>
                              </p:par>
                              <p:par>
                                <p:cTn id="20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032E-6 3.69496E-6 L -0.21177 0.36178 " pathEditMode="relative" rAng="0" ptsTypes="AA">
                                      <p:cBhvr>
                                        <p:cTn id="20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95" y="18089"/>
                                    </p:animMotion>
                                  </p:childTnLst>
                                </p:cTn>
                              </p:par>
                              <p:par>
                                <p:cTn id="20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677E-7 -2.72356E-6 L -0.23768 0.46346 " pathEditMode="relative" rAng="0" ptsTypes="AA">
                                      <p:cBhvr>
                                        <p:cTn id="204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84" y="23173"/>
                                    </p:animMotion>
                                  </p:childTnLst>
                                </p:cTn>
                              </p:par>
                              <p:par>
                                <p:cTn id="20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51 -4.44444E-6 L -0.20886 0.67408 " pathEditMode="relative" rAng="0" ptsTypes="AA">
                                      <p:cBhvr>
                                        <p:cTn id="206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74" y="33704"/>
                                    </p:animMotion>
                                  </p:childTnLst>
                                </p:cTn>
                              </p:par>
                              <p:par>
                                <p:cTn id="20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5857E-6 -1.51158E-6 L -0.06115 0.55947 " pathEditMode="relative" rAng="0" ptsTypes="AA">
                                      <p:cBhvr>
                                        <p:cTn id="208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64" y="27962"/>
                                    </p:animMotion>
                                  </p:childTnLst>
                                </p:cTn>
                              </p:par>
                              <p:par>
                                <p:cTn id="20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3707E-6 5.03858E-7 L -0.14475 0.23763 " pathEditMode="relative" rAng="0" ptsTypes="AA">
                                      <p:cBhvr>
                                        <p:cTn id="210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38" y="11870"/>
                                    </p:animMotion>
                                  </p:childTnLst>
                                </p:cTn>
                              </p:par>
                              <p:par>
                                <p:cTn id="2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1902E-6 1.39355E-6 L 0.01711 0.53245 " pathEditMode="relative" rAng="0" ptsTypes="AA">
                                      <p:cBhvr>
                                        <p:cTn id="21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5" y="266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1" grpId="0" animBg="1"/>
      <p:bldP spid="72" grpId="0" animBg="1"/>
      <p:bldP spid="10" grpId="0"/>
      <p:bldP spid="11" grpId="0" uiExpand="1" build="p"/>
      <p:bldP spid="15" grpId="0" animBg="1"/>
      <p:bldP spid="15" grpId="1" uiExpand="1" animBg="1"/>
      <p:bldP spid="16" grpId="0" animBg="1"/>
      <p:bldP spid="16" grpId="1" uiExpand="1" animBg="1"/>
      <p:bldP spid="17" grpId="0" animBg="1"/>
      <p:bldP spid="17" grpId="1" uiExpand="1" animBg="1"/>
      <p:bldP spid="18" grpId="0" animBg="1"/>
      <p:bldP spid="18" grpId="1" uiExpand="1" animBg="1"/>
      <p:bldP spid="19" grpId="0" animBg="1"/>
      <p:bldP spid="19" grpId="1" uiExpand="1" animBg="1"/>
      <p:bldP spid="20" grpId="0" uiExpand="1" animBg="1"/>
      <p:bldP spid="21" grpId="0" animBg="1"/>
      <p:bldP spid="21" grpId="1" uiExpand="1" animBg="1"/>
      <p:bldP spid="22" grpId="0" animBg="1"/>
      <p:bldP spid="22" grpId="1" uiExpand="1" animBg="1"/>
      <p:bldP spid="23" grpId="0" animBg="1"/>
      <p:bldP spid="23" grpId="1" uiExpand="1" animBg="1"/>
      <p:bldP spid="24" grpId="0" animBg="1"/>
      <p:bldP spid="24" grpId="1" uiExpand="1" animBg="1"/>
      <p:bldP spid="25" grpId="0" animBg="1"/>
      <p:bldP spid="25" grpId="1" uiExpand="1" animBg="1"/>
      <p:bldP spid="26" grpId="0" uiExpand="1" animBg="1"/>
      <p:bldP spid="27" grpId="0" uiExpand="1" animBg="1"/>
      <p:bldP spid="28" grpId="0" uiExpand="1" animBg="1"/>
      <p:bldP spid="29" grpId="0" uiExpand="1" animBg="1"/>
      <p:bldP spid="30" grpId="0" uiExpand="1" build="p"/>
      <p:bldP spid="40" grpId="0" uiExpand="1"/>
      <p:bldP spid="41" grpId="0" animBg="1"/>
      <p:bldP spid="41" grpId="1" uiExpand="1" animBg="1"/>
      <p:bldP spid="42" grpId="0" animBg="1"/>
      <p:bldP spid="42" grpId="1" uiExpand="1" animBg="1"/>
      <p:bldP spid="43" grpId="0" animBg="1"/>
      <p:bldP spid="43" grpId="1" uiExpand="1" animBg="1"/>
      <p:bldP spid="44" grpId="0" animBg="1"/>
      <p:bldP spid="44" grpId="1" uiExpand="1" animBg="1"/>
      <p:bldP spid="45" grpId="0" animBg="1"/>
      <p:bldP spid="45" grpId="1" uiExpand="1" animBg="1"/>
      <p:bldP spid="46" grpId="0" animBg="1"/>
      <p:bldP spid="46" grpId="1" uiExpand="1" animBg="1"/>
      <p:bldP spid="47" grpId="0" animBg="1"/>
      <p:bldP spid="47" grpId="1" uiExpand="1" animBg="1"/>
      <p:bldP spid="55" grpId="0" uiExpand="1" animBg="1"/>
      <p:bldP spid="56" grpId="0" animBg="1"/>
      <p:bldP spid="56" grpId="1" uiExpand="1" animBg="1"/>
      <p:bldP spid="57" grpId="0" animBg="1"/>
      <p:bldP spid="57" grpId="1" uiExpand="1" animBg="1"/>
      <p:bldP spid="58" grpId="0" uiExpand="1" animBg="1"/>
      <p:bldP spid="59" grpId="0" animBg="1"/>
      <p:bldP spid="59" grpId="1" uiExpand="1" animBg="1"/>
      <p:bldP spid="60" grpId="0" animBg="1"/>
      <p:bldP spid="60" grpId="1" uiExpand="1" animBg="1"/>
      <p:bldP spid="61" grpId="0" animBg="1"/>
      <p:bldP spid="61" grpId="1" uiExpand="1" animBg="1"/>
    </p:bld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323332"/>
      </a:dk2>
      <a:lt2>
        <a:srgbClr val="F2F2F2"/>
      </a:lt2>
      <a:accent1>
        <a:srgbClr val="73B0C2"/>
      </a:accent1>
      <a:accent2>
        <a:srgbClr val="ACC17C"/>
      </a:accent2>
      <a:accent3>
        <a:srgbClr val="FEA300"/>
      </a:accent3>
      <a:accent4>
        <a:srgbClr val="FECF41"/>
      </a:accent4>
      <a:accent5>
        <a:srgbClr val="B5ADA0"/>
      </a:accent5>
      <a:accent6>
        <a:srgbClr val="E86950"/>
      </a:accent6>
      <a:hlink>
        <a:srgbClr val="FEA300"/>
      </a:hlink>
      <a:folHlink>
        <a:srgbClr val="FEA3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refront Mall 2017 1.0" id="{6472FC91-05B5-FE47-9D22-A50D34AE1254}" vid="{AD6582E0-13FF-384E-B0AD-D36B6533F6F5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4743</TotalTime>
  <Words>877</Words>
  <Application>Microsoft Office PowerPoint</Application>
  <PresentationFormat>Widescreen</PresentationFormat>
  <Paragraphs>362</Paragraphs>
  <Slides>35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9" baseType="lpstr">
      <vt:lpstr>Arial Bold</vt:lpstr>
      <vt:lpstr>Gotham HTF</vt:lpstr>
      <vt:lpstr>Gotham HTF Book</vt:lpstr>
      <vt:lpstr>LucidaGrande</vt:lpstr>
      <vt:lpstr>Arial</vt:lpstr>
      <vt:lpstr>Arial</vt:lpstr>
      <vt:lpstr>Calibri</vt:lpstr>
      <vt:lpstr>Consolas</vt:lpstr>
      <vt:lpstr>Georgia</vt:lpstr>
      <vt:lpstr>Segoe UI</vt:lpstr>
      <vt:lpstr>Segoe UI Light</vt:lpstr>
      <vt:lpstr>Wingdings</vt:lpstr>
      <vt:lpstr>Office Theme</vt:lpstr>
      <vt:lpstr>Custom Design</vt:lpstr>
      <vt:lpstr>Fredrik Göransson Forefront Consulting Group</vt:lpstr>
      <vt:lpstr>Service Fabric – Unleashed</vt:lpstr>
      <vt:lpstr>PowerPoint Presentation</vt:lpstr>
      <vt:lpstr>Service Fabric - Unleashed</vt:lpstr>
      <vt:lpstr>Målgrupp</vt:lpstr>
      <vt:lpstr>Innehåll</vt:lpstr>
      <vt:lpstr>PowerPoint Presentation</vt:lpstr>
      <vt:lpstr>Microservice arkitektur</vt:lpstr>
      <vt:lpstr>PowerPoint Presentation</vt:lpstr>
      <vt:lpstr>Distribuerad arkitektur</vt:lpstr>
      <vt:lpstr>PowerPoint Presentation</vt:lpstr>
      <vt:lpstr>Reliable Services i Service Fabric</vt:lpstr>
      <vt:lpstr>Stateless services</vt:lpstr>
      <vt:lpstr>Stateless services - instanser</vt:lpstr>
      <vt:lpstr>Stateful services</vt:lpstr>
      <vt:lpstr>Stateful services - partitioner och repliker</vt:lpstr>
      <vt:lpstr>Designa för Microservices</vt:lpstr>
      <vt:lpstr>PowerPoint Presentation</vt:lpstr>
      <vt:lpstr>Exempel App ”Vem presenterar på TechX?”</vt:lpstr>
      <vt:lpstr>DEMO – Stateless services</vt:lpstr>
      <vt:lpstr>Exempel App ”Vem presenterar på TechX?”</vt:lpstr>
      <vt:lpstr>DEMO – Actors</vt:lpstr>
      <vt:lpstr>Kommunikation och gränssnitt</vt:lpstr>
      <vt:lpstr>DEMO – Actor commuication</vt:lpstr>
      <vt:lpstr>Actor services och state</vt:lpstr>
      <vt:lpstr>Utveckling</vt:lpstr>
      <vt:lpstr>PowerPoint Presentation</vt:lpstr>
      <vt:lpstr>Loggning i Service Fabric</vt:lpstr>
      <vt:lpstr>DEMO – Service Fabric logging</vt:lpstr>
      <vt:lpstr>PowerPoint Presentation</vt:lpstr>
      <vt:lpstr>Infrastrukturen i Service Fabric</vt:lpstr>
      <vt:lpstr>Service Fabric cluster ARM template</vt:lpstr>
      <vt:lpstr>DEMO – Service Fabric ARM template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Infrastructure as Code</dc:title>
  <dc:subject/>
  <dc:creator>Fredrik Göransson</dc:creator>
  <cp:keywords/>
  <dc:description/>
  <cp:lastModifiedBy>Fredrik Göransson</cp:lastModifiedBy>
  <cp:revision>37</cp:revision>
  <cp:lastPrinted>2016-09-21T12:21:07Z</cp:lastPrinted>
  <dcterms:created xsi:type="dcterms:W3CDTF">2017-02-12T16:51:39Z</dcterms:created>
  <dcterms:modified xsi:type="dcterms:W3CDTF">2017-02-17T09:44:01Z</dcterms:modified>
  <cp:category/>
</cp:coreProperties>
</file>

<file path=docProps/thumbnail.jpeg>
</file>